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60" r:id="rId3"/>
    <p:sldId id="263" r:id="rId4"/>
    <p:sldId id="265" r:id="rId5"/>
    <p:sldId id="268" r:id="rId6"/>
    <p:sldId id="271" r:id="rId7"/>
    <p:sldId id="374" r:id="rId8"/>
    <p:sldId id="375" r:id="rId9"/>
    <p:sldId id="276" r:id="rId10"/>
    <p:sldId id="258" r:id="rId11"/>
    <p:sldId id="259" r:id="rId12"/>
    <p:sldId id="293" r:id="rId13"/>
    <p:sldId id="292" r:id="rId14"/>
    <p:sldId id="294" r:id="rId15"/>
    <p:sldId id="361" r:id="rId16"/>
    <p:sldId id="300" r:id="rId17"/>
    <p:sldId id="301" r:id="rId18"/>
    <p:sldId id="304" r:id="rId19"/>
    <p:sldId id="308" r:id="rId20"/>
    <p:sldId id="309" r:id="rId21"/>
    <p:sldId id="362" r:id="rId22"/>
    <p:sldId id="363" r:id="rId23"/>
    <p:sldId id="364" r:id="rId24"/>
    <p:sldId id="367" r:id="rId25"/>
    <p:sldId id="318" r:id="rId26"/>
    <p:sldId id="319" r:id="rId27"/>
    <p:sldId id="366" r:id="rId28"/>
    <p:sldId id="365" r:id="rId29"/>
    <p:sldId id="321" r:id="rId30"/>
    <p:sldId id="368" r:id="rId31"/>
    <p:sldId id="369" r:id="rId32"/>
    <p:sldId id="370" r:id="rId33"/>
    <p:sldId id="371" r:id="rId34"/>
    <p:sldId id="372" r:id="rId35"/>
    <p:sldId id="373" r:id="rId36"/>
    <p:sldId id="275" r:id="rId37"/>
    <p:sldId id="378" r:id="rId38"/>
    <p:sldId id="379" r:id="rId39"/>
    <p:sldId id="376" r:id="rId40"/>
    <p:sldId id="377" r:id="rId41"/>
  </p:sldIdLst>
  <p:sldSz cx="12192000" cy="6858000"/>
  <p:notesSz cx="12192000" cy="6858000"/>
  <p:embeddedFontLst>
    <p:embeddedFont>
      <p:font typeface="ATAOJB+LucidaConsole" panose="02010600030101010101"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COLQIT+Calibri" panose="02010600030101010101" charset="0"/>
      <p:regular r:id="rId51"/>
      <p:bold r:id="rId52"/>
      <p:italic r:id="rId53"/>
      <p:boldItalic r:id="rId54"/>
    </p:embeddedFont>
    <p:embeddedFont>
      <p:font typeface="IBAUER+Calibri-Bold" panose="02010600030101010101" charset="0"/>
      <p:regular r:id="rId55"/>
      <p:bold r:id="rId56"/>
      <p:italic r:id="rId57"/>
      <p:boldItalic r:id="rId58"/>
    </p:embeddedFont>
    <p:embeddedFont>
      <p:font typeface="JMASKN+Calibri-Bold" panose="02010600030101010101" charset="0"/>
      <p:regular r:id="rId59"/>
      <p:bold r:id="rId60"/>
      <p:italic r:id="rId61"/>
      <p:boldItalic r:id="rId62"/>
    </p:embeddedFont>
    <p:embeddedFont>
      <p:font typeface="LURPBK+LucidaBright-Demi" panose="02010600030101010101" charset="0"/>
      <p:regular r:id="rId63"/>
      <p:bold r:id="rId64"/>
      <p:italic r:id="rId65"/>
      <p:boldItalic r:id="rId66"/>
    </p:embeddedFont>
    <p:embeddedFont>
      <p:font typeface="MSPJOW+ArialMT" panose="02010600030101010101" charset="0"/>
      <p:regular r:id="rId67"/>
      <p:bold r:id="rId68"/>
      <p:italic r:id="rId69"/>
      <p:boldItalic r:id="rId70"/>
    </p:embeddedFont>
    <p:embeddedFont>
      <p:font typeface="NROMHW+LucidaBright-Demi" panose="02010600030101010101" charset="0"/>
      <p:regular r:id="rId71"/>
      <p:bold r:id="rId72"/>
      <p:italic r:id="rId73"/>
      <p:boldItalic r:id="rId74"/>
    </p:embeddedFont>
    <p:embeddedFont>
      <p:font typeface="QWABQD+LucidaBright-Demi" panose="02010600030101010101" charset="0"/>
      <p:regular r:id="rId75"/>
      <p:bold r:id="rId76"/>
      <p:italic r:id="rId77"/>
      <p:boldItalic r:id="rId78"/>
    </p:embeddedFont>
    <p:embeddedFont>
      <p:font typeface="TEWJDM+CambriaMath" panose="02010600030101010101" charset="0"/>
      <p:regular r:id="rId79"/>
      <p:bold r:id="rId80"/>
      <p:italic r:id="rId81"/>
      <p:boldItalic r:id="rId82"/>
    </p:embeddedFont>
    <p:embeddedFont>
      <p:font typeface="Times New Roman" panose="02020603050405020304" pitchFamily="18" charset="0"/>
      <p:regular r:id="rId83"/>
    </p:embeddedFont>
    <p:embeddedFont>
      <p:font typeface="TLBUVK+ArialMT" panose="02010600030101010101" charset="0"/>
      <p:regular r:id="rId84"/>
      <p:bold r:id="rId85"/>
      <p:italic r:id="rId86"/>
      <p:boldItalic r:id="rId87"/>
    </p:embeddedFont>
    <p:embeddedFont>
      <p:font typeface="WLPGVE+Calibri" panose="02010600030101010101" charset="0"/>
      <p:regular r:id="rId88"/>
      <p:bold r:id="rId89"/>
      <p:italic r:id="rId90"/>
      <p:boldItalic r:id="rId91"/>
    </p:embeddedFont>
    <p:embeddedFont>
      <p:font typeface="等线" panose="02010600030101010101" pitchFamily="2" charset="-122"/>
      <p:regular r:id="rId92"/>
      <p:bold r:id="rId93"/>
    </p:embeddedFont>
    <p:embeddedFont>
      <p:font typeface="微软雅黑" panose="020B0503020204020204" pitchFamily="34" charset="-122"/>
      <p:regular r:id="rId94"/>
      <p:bold r:id="rId95"/>
    </p:embeddedFont>
    <p:embeddedFont>
      <p:font typeface="微软雅黑" panose="020B0503020204020204" pitchFamily="34" charset="-122"/>
      <p:regular r:id="rId94"/>
      <p:bold r:id="rId9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9522309-760D-7D41-8307-FFA4BC3FB416}">
          <p14:sldIdLst>
            <p14:sldId id="256"/>
          </p14:sldIdLst>
        </p14:section>
        <p14:section name="original NAS" id="{DC6D2054-86DA-AD45-97DD-13F1F349B6CD}">
          <p14:sldIdLst>
            <p14:sldId id="260"/>
            <p14:sldId id="263"/>
            <p14:sldId id="265"/>
            <p14:sldId id="268"/>
            <p14:sldId id="271"/>
            <p14:sldId id="374"/>
            <p14:sldId id="375"/>
          </p14:sldIdLst>
        </p14:section>
        <p14:section name="RNN+ML" id="{382E955E-F2C1-F748-8945-D57BBA3C8631}">
          <p14:sldIdLst>
            <p14:sldId id="276"/>
            <p14:sldId id="258"/>
            <p14:sldId id="259"/>
            <p14:sldId id="293"/>
            <p14:sldId id="292"/>
            <p14:sldId id="294"/>
            <p14:sldId id="361"/>
            <p14:sldId id="300"/>
            <p14:sldId id="301"/>
            <p14:sldId id="304"/>
            <p14:sldId id="308"/>
            <p14:sldId id="309"/>
            <p14:sldId id="362"/>
            <p14:sldId id="363"/>
            <p14:sldId id="364"/>
            <p14:sldId id="367"/>
            <p14:sldId id="318"/>
            <p14:sldId id="319"/>
          </p14:sldIdLst>
        </p14:section>
        <p14:section name="DNAS" id="{05D0DCE2-98E1-684F-80E8-0A5B8665B175}">
          <p14:sldIdLst>
            <p14:sldId id="366"/>
            <p14:sldId id="365"/>
            <p14:sldId id="321"/>
            <p14:sldId id="368"/>
            <p14:sldId id="369"/>
            <p14:sldId id="370"/>
            <p14:sldId id="371"/>
            <p14:sldId id="372"/>
            <p14:sldId id="373"/>
            <p14:sldId id="275"/>
            <p14:sldId id="378"/>
            <p14:sldId id="379"/>
          </p14:sldIdLst>
        </p14:section>
        <p14:section name="提问" id="{DB4B86CF-656D-0A4D-A24C-D4B138160BFA}">
          <p14:sldIdLst>
            <p14:sldId id="376"/>
            <p14:sldId id="377"/>
          </p14:sldIdLst>
        </p14:section>
      </p14:sectionLst>
    </p:ex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1"/>
    <p:restoredTop sz="69974" autoAdjust="0"/>
  </p:normalViewPr>
  <p:slideViewPr>
    <p:cSldViewPr>
      <p:cViewPr varScale="1">
        <p:scale>
          <a:sx n="87" d="100"/>
          <a:sy n="87" d="100"/>
        </p:scale>
        <p:origin x="1358" y="77"/>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font" Target="fonts/font41.fntdata"/><Relationship Id="rId89" Type="http://schemas.openxmlformats.org/officeDocument/2006/relationships/font" Target="fonts/font4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 Target="slides/slide4.xml"/><Relationship Id="rId90" Type="http://schemas.openxmlformats.org/officeDocument/2006/relationships/font" Target="fonts/font47.fntdata"/><Relationship Id="rId95" Type="http://schemas.openxmlformats.org/officeDocument/2006/relationships/font" Target="fonts/font5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font" Target="fonts/font1.fntdata"/><Relationship Id="rId48" Type="http://schemas.openxmlformats.org/officeDocument/2006/relationships/font" Target="fonts/font6.fntdata"/><Relationship Id="rId64" Type="http://schemas.openxmlformats.org/officeDocument/2006/relationships/font" Target="fonts/font22.fntdata"/><Relationship Id="rId69" Type="http://schemas.openxmlformats.org/officeDocument/2006/relationships/font" Target="fonts/font27.fntdata"/><Relationship Id="rId80" Type="http://schemas.openxmlformats.org/officeDocument/2006/relationships/font" Target="fonts/font38.fntdata"/><Relationship Id="rId85" Type="http://schemas.openxmlformats.org/officeDocument/2006/relationships/font" Target="fonts/font4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font" Target="NULL"/><Relationship Id="rId88" Type="http://schemas.openxmlformats.org/officeDocument/2006/relationships/font" Target="fonts/font45.fntdata"/><Relationship Id="rId91" Type="http://schemas.openxmlformats.org/officeDocument/2006/relationships/font" Target="fonts/font4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font" Target="fonts/font39.fntdata"/><Relationship Id="rId86" Type="http://schemas.openxmlformats.org/officeDocument/2006/relationships/font" Target="fonts/font43.fntdata"/><Relationship Id="rId94" Type="http://schemas.openxmlformats.org/officeDocument/2006/relationships/font" Target="fonts/font51.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9.fntdata"/><Relationship Id="rId92" Type="http://schemas.openxmlformats.org/officeDocument/2006/relationships/font" Target="fonts/font4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3.fntdata"/><Relationship Id="rId66" Type="http://schemas.openxmlformats.org/officeDocument/2006/relationships/font" Target="fonts/font24.fntdata"/><Relationship Id="rId87" Type="http://schemas.openxmlformats.org/officeDocument/2006/relationships/font" Target="fonts/font44.fntdata"/><Relationship Id="rId61" Type="http://schemas.openxmlformats.org/officeDocument/2006/relationships/font" Target="fonts/font19.fntdata"/><Relationship Id="rId82" Type="http://schemas.openxmlformats.org/officeDocument/2006/relationships/font" Target="fonts/font4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14.fntdata"/><Relationship Id="rId77" Type="http://schemas.openxmlformats.org/officeDocument/2006/relationships/font" Target="fonts/font35.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93" Type="http://schemas.openxmlformats.org/officeDocument/2006/relationships/font" Target="fonts/font50.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5T05:43:47.543"/>
    </inkml:context>
    <inkml:brush xml:id="br0">
      <inkml:brushProperty name="width" value="0.05" units="cm"/>
      <inkml:brushProperty name="height" value="0.05" units="cm"/>
      <inkml:brushProperty name="color" value="#E71224"/>
    </inkml:brush>
  </inkml:definitions>
  <inkml:trace contextRef="#ctx0" brushRef="#br0">1 59 24575,'26'-5'0,"2"3"0,19-3 0,4 0 0,5 3 0,32-4-1056,1 0 1056,-34 5 0,2 0 0,7-3 0,1 1 0,-8 3 0,1 0-828,16 1 1,4-2 827,6-3 0,2 0 0,-4 3 0,-1 0 0,-6-3 0,0 0 0,5 3 0,-1 2 0,-13-1 0,0 0-509,9 0 1,0 0 508,-8 0 0,-4 0-635,29 0 635,-33 0 0,0 0 0,29 0 0,-29 0 0,0 0 0,24 0 0,7 0 0,0 0 0,2 6 0,-8-4 0,-26 1 0,0 0 0,22-3 459,15 0-459,-18 0 0,-10 0 0,23 6 0,-40-5 0,1 0 0,1 2 0,-1 0 0,42-3 0,4 0 0,-21 0 442,-13 0 1,2 0-443,26 0 0,-27 0 0,0 0 0,28 0 549,-8 0-549,13 0 0,-13 0 0,-19 4 0,1 0 0,18-2 0,-17 1 0,0 1 0,22-4 0,-38 0 0,1 0 0,47 0 0,-17 0 0,-16 0 710,4 0-710,-5 0 0,8 0-202,-19 3 1,1 1 201,34-2 0,5 5 0,-16-7 917,-20 0-917,22 0 0,2 0 0,-23 0 0,1 0 0,-6 0 0,0 0 47,16 0 0,-3 0-47,13 0 0,8 0 0,-24 0 0,10 0 0,-14 0 0,1 0 656,-20 0-656,22 0 28,-4 0-28,6 0 468,-3 0-468,-13 0 0,6 0 0,0 0 0,-5 0 0,-1 0 0,-3 0 0,-17 0 0,10 0 0,-17 0 0,10 0 0,-10 0 0,5 0 0,6 0 0,-10 0 0,10 0 0,-6 0 0,4 0 0,-2 0 0,1 0 0,-9 0 0,5 0 0,8 0 0,2 0 0,10 0 0,-5 5 0,1-3 0,4 3 0,3-5 0,-6 0 0,4 0 0,-13 0 0,-6 0 0,-2 0 0,1 0 0,-10 0 0,3 0 0,-15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5T05:43:52.941"/>
    </inkml:context>
    <inkml:brush xml:id="br0">
      <inkml:brushProperty name="width" value="0.05" units="cm"/>
      <inkml:brushProperty name="height" value="0.05" units="cm"/>
      <inkml:brushProperty name="color" value="#E71224"/>
    </inkml:brush>
  </inkml:definitions>
  <inkml:trace contextRef="#ctx0" brushRef="#br0">1 28 24575,'20'0'0,"7"0"0,7-5 0,23 4 0,27-5 0,-33 6 0,1 0-521,4 0 1,0 0 520,4 0 0,0 0 0,0 1 0,2-2 0,-2-2 0,3 0 0,2 2 0,5 1 0,-3-1-831,8-3 0,-1 1 831,-8 2 0,4 2 0,-2-1 0,23 0 0,-4 0 0,-5 0 0,-1 0 0,3 0 0,3 0 0,-17 0 0,3 0 0,-4 0 0,6 0 0,-1 0 0,19 3 0,-1 0 0,-15-2 0,-4 0 0,-10 2 0,1 0 0,17-2 0,3-2 0,1 1 0,-1 0 0,-3 0 0,-2 0 0,-10 0 0,0 0 0,12 4 0,-4 0-488,-25-3 1,-1 0 487,24 3 0,1 0 0,-19-4 0,-2 0 0,4 0 0,3 0 0,15 0 0,0 0 0,-22 0 0,1 0-713,34 0 0,1 0 713,-30 0 0,0 0 0,16 0 0,1 0-143,-11 0 0,-2 0 143,-3 0 0,-3 0 1271,37 0-1271,-44 0 0,1 0 0,5 0 0,-1 0 0,42 0 0,-34 0 0,-2 0 950,21 0-950,-9 0 0,20 0 0,-24 0 0,28 0 0,-38 0 0,15 0 0,-8 0 0,16 0 0,6 0 722,-9 0-722,-21 0 0,0 0 0,31 0 0,-39 0 0,1 0 0,2 0 0,-5 0 1027,2 0-1027,4 0 0,1 0 0,-3 0 415,26 0-415,-8 0 0,-13 0 0,18 0 953,-31 0-953,15 0 52,-32 0-52,10 0 0,-11 0 0,12 0 0,-5 0 0,5 0 0,-7 0 0,1 0 0,-6 0 0,-2 0 0,-10 0 0,-1 0 0,-6 0 0,0 0 0,-3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5T05:44:09.248"/>
    </inkml:context>
    <inkml:brush xml:id="br0">
      <inkml:brushProperty name="width" value="0.05" units="cm"/>
      <inkml:brushProperty name="height" value="0.05" units="cm"/>
      <inkml:brushProperty name="color" value="#E71224"/>
    </inkml:brush>
  </inkml:definitions>
  <inkml:trace contextRef="#ctx0" brushRef="#br0">1 158 24575,'9'-5'0,"1"4"0,-1-3 0,1 0 0,-1 3 0,1-8 0,4 8 0,-3-3 0,8-1 0,-3 4 0,10-4 0,-3 0 0,3 4 0,1-3 0,-5 4 0,10 0 0,-10 0 0,10-5 0,-4 3 0,6-3 0,-1 5 0,-5 0 0,11 0 0,-10 0 0,11 0 0,-6 0 0,-1 0 0,1 0 0,6 0 0,1 0 0,7 0 0,-6 0 0,4 0 0,-11 0 0,19 0 0,-4 0 0,7 0 0,-2 0 0,8 0 0,-5 0 0,7 0 0,-10 0 0,0 0 0,-5 0 0,12-5 0,-13 3 0,21-3 0,14 5-780,11 0 780,-40 0 0,0 0 0,29 0 0,12 0 0,-2 6 0,-39-5 0,2 0 0,-1 2 0,0 1 0,0-4 0,-2 0-227,38 0 227,-2 0 0,-9 0 0,1 0 0,-16 0 0,-9 2 0,0 2 0,11-3 0,-14 2 0,-1 0 0,4-3 0,5 0 0,-11 0 0,1 0 0,31 0 0,-30 0 0,-1 0 0,26 0 0,-12 0 0,24 0 0,-6 6-438,-26-5 1,1 0 437,38 4 0,-36-4 0,-2-2 0,25 1-342,13 0 342,-29 0 0,28 0 0,-12 0-205,-25 0 1,2 0 204,-3 0 0,-1 0 0,0 0 0,-1 0 208,36 0-208,-1 4 0,1 0 0,-1-2 19,5 2 1,0 0-20,-43-4 0,-2 0 0,5 0 0,2 0 0,2 0 0,2 0 0,9 0 0,-2 0 0,30 6-816,-16-6 0,4 2 816,-16 4 0,1 1 0,18-5 0,2-2 0,-6 4 0,-3 0-119,-10-4 1,-2 0 118,1 3 0,-2 1 0,-9-3 0,1 0 0,8 2 0,2 1 0,12-4 0,0 0 0,-23 0 0,2 0 0,34 4 0,-1 0 0,-39-3 0,-2 0 0,8 2 0,1 1-372,0 0 0,-3 0 372,38-3 0,-40 3 0,4-1 0,7-2 0,-1-2 0,31 1 0,-21 0 0,0 0 0,-24 0 0,-1 0 0,21 4 0,2-1 0,-11-2 0,2 0 0,24 3 0,3-1 0,-12-2 0,0-2-317,8 1 0,-2 0 317,-17 0 0,-2 0 0,13 0 0,0 0 0,-18 3 0,2 1 0,31-3 0,1 0 0,-23 2 0,-2 0 0,5-3 0,1 0 0,8 4 0,-2 0 0,-16-3 0,-1 0 0,0 3 0,0 0 0,13-4 0,-5 0 0,9 0 0,2 0 0,3 0 0,-38 0 0,-2 0 579,12 0 0,1 0-579,-5 0 0,-3 0 0,31 0 0,-32 0 0,0 0 0,37 0 0,-2 0 0,-1 0 0,-5 0 0,6 0 1175,-24 0-1175,12 0 0,-19 0 0,20 0 825,-13 0-825,-13 0 0,2 0 0,25 0 0,15 0 1059,1 0-1059,-25 0 0,13 0 666,-7 0-666,-18 0 0,21 0 0,11 0 0,-5 0 0,5 0 0,-3 0 0,-12 0 0,14-6 0,-24 4 0,20-10 102,-32 10-102,17-4 0,-29 6 0,-2 0 575,-6-5-575,5 4 73,10-10-73,1 9 0,5-3 0,-7-1 0,14-1 0,-16 0 0,30-5 0,-6 11 0,2 0 0,22-10-409,-7 10 0,-5 0 409,-21-4 0,-9 1 0,0 1-55,19 1 55,20-5 0,-19 7 0,-8 0 0,7-6 0,21 5 0,-7-11 0,7 10-700,5-11 700,-10 12 0,6-12 0,3 12 0,-11-11 0,-31 11 0,2 0 0,-5-5 0,0-1 0,4 6 0,0 1 0,-4-4 0,-1 1 0,42 3 0,-33 1 0,0-2 0,37-5 0,-25 5 0,-3 0 0,14-5 0,-20 2 0,0 1 0,17 1 0,-25-1 0,2-1 0,1 4 0,-2 0 0,41 0 0,-2 0 0,-15 0-101,-13-5 101,13 3 0,-13-3 0,6 5 0,-1 0 0,3 0 0,7-7 0,0 6 0,1-5 0,-1 6 0,1 0 0,-16 0 783,-3 0-783,-15 0 54,-7-5-54,-1 4 727,-12-4-727,4 5 110,-4 0-110,12 0 0,-5 0 0,12 0 0,-12 0 0,5 0 0,-7 0 0,-5 0 0,8 0 0,-7 0 0,-3 0 0,-6 0 0,-5 0 0,-5 0 0,5 0 0,-6 0 0,1 0 0,-1 0 0,1 0 0,-1 0 0,1 0 0,-1 0 0,-4 4 0,4-3 0,-8 3 0,3-4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5T05:44:14.202"/>
    </inkml:context>
    <inkml:brush xml:id="br0">
      <inkml:brushProperty name="width" value="0.05" units="cm"/>
      <inkml:brushProperty name="height" value="0.05" units="cm"/>
      <inkml:brushProperty name="color" value="#E71224"/>
    </inkml:brush>
  </inkml:definitions>
  <inkml:trace contextRef="#ctx0" brushRef="#br0">0 85 24575,'4'-6'0,"6"2"0,12-1 0,12 4 0,15-10 0,15 10 0,-14-2 0,2 0-479,45-4 479,-25 6 0,5 1-1604,-3-4 0,1 1 1604,10 3 0,1 0 0,-9 0 0,4 0 0,3 0 0,6 0 0,-6 0 0,-5 0 0,2 0 0,-9 0 0,9 0 0,1 0 0,-8 0 0,25 0 0,-4 0 0,-19 0 0,4 0 0,-2 0 0,-4 0 0,-2 0 0,0 0-787,28 0 0,-4 0 787,-18 0 0,0 0 0,-11 0 0,4 0 0,-3 0 0,13 0 0,-1 0 0,15 0 0,0 0 0,-16 1 0,-2-2 0,-1-2 0,-1-2 0,1 5 0,0-1 0,-5-4 0,2 2 0,17 2 0,0 2 0,-18-1 0,0 0 0,12 0 0,3 0 0,3 0 0,-3 0 0,-19 0 0,0 0 0,8 0 0,0 0 0,-15 0 0,2 0 0,24 0 0,1 0 0,-16 0 0,-1 0 0,8 0 0,0 0 0,-2 0 0,-4 0 0,-15 0 0,1 0 0,27-4 0,2 0 0,-19 3 0,1 0-370,-1-2 0,4 0 0,-4 1 370,10 2 0,-3 0 0,10 0 0,-3 0 0,-17 0 0,-3 0 0,-6 0 0,-2 0-121,1 0 0,1 0 121,3 0 0,-1 0 2308,20 0-2308,-22 3 0,-1 1 0,24-3 0,6 6 0,-33-6 0,-2-2 0,20 1 0,13 0 0,3 0 0,-19 0 0,14 0 0,6 0 0,-12 0 0,6 0 0,-3 0 0,4 0 0,0 0 0,-1 0 0,-10 0 0,-8 0 1673,-8 0-1673,-1 0 1403,-13 0-1403,-8 0 805,-12 0-805,-3 0 424,-3-5-424,0 4 0,-2-3 0,-5 4 0,1 0 0,-1 0 0,1 0 0,-1 0 0,1 0 0,4 0 0,8 0 0,6 0 0,12 0 0,8 5 0,17-3 0,8 9 0,1-9 0,5 4 0,-20-6 0,11 5 0,-6-3 0,-5 3 0,4-5 0,-22 0 0,6 0 0,-12 0 0,11 0 0,-4 0 0,6 0 0,-12 0 0,8 0 0,-14 0 0,10 0 0,-6 0 0,-12 0 0,-1 0 0,-16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FD2B0F4-4F5C-9740-9E15-425E17CAD4CD}" type="datetimeFigureOut">
              <a:rPr kumimoji="1" lang="zh-CN" altLang="en-US" smtClean="0"/>
              <a:t>2022/2/21</a:t>
            </a:fld>
            <a:endParaRPr kumimoji="1"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9E6F442-4876-414F-8D67-96B1678A97AE}" type="slidenum">
              <a:rPr kumimoji="1" lang="zh-CN" altLang="en-US" smtClean="0"/>
              <a:t>‹#›</a:t>
            </a:fld>
            <a:endParaRPr kumimoji="1" lang="zh-CN" altLang="en-US"/>
          </a:p>
        </p:txBody>
      </p:sp>
    </p:spTree>
    <p:extLst>
      <p:ext uri="{BB962C8B-B14F-4D97-AF65-F5344CB8AC3E}">
        <p14:creationId xmlns:p14="http://schemas.microsoft.com/office/powerpoint/2010/main" val="226226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6F442-4876-414F-8D67-96B1678A97AE}" type="slidenum">
              <a:rPr kumimoji="1" lang="zh-CN" altLang="en-US" smtClean="0"/>
              <a:t>2</a:t>
            </a:fld>
            <a:endParaRPr kumimoji="1" lang="zh-CN" altLang="en-US"/>
          </a:p>
        </p:txBody>
      </p:sp>
    </p:spTree>
    <p:extLst>
      <p:ext uri="{BB962C8B-B14F-4D97-AF65-F5344CB8AC3E}">
        <p14:creationId xmlns:p14="http://schemas.microsoft.com/office/powerpoint/2010/main" val="2270750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H0</a:t>
            </a:r>
            <a:r>
              <a:rPr lang="zh-CN" altLang="en-US" dirty="0"/>
              <a:t>是初始</a:t>
            </a:r>
          </a:p>
        </p:txBody>
      </p:sp>
      <p:sp>
        <p:nvSpPr>
          <p:cNvPr id="4" name="灯片编号占位符 3"/>
          <p:cNvSpPr>
            <a:spLocks noGrp="1"/>
          </p:cNvSpPr>
          <p:nvPr>
            <p:ph type="sldNum" sz="quarter" idx="5"/>
          </p:nvPr>
        </p:nvSpPr>
        <p:spPr/>
        <p:txBody>
          <a:bodyPr/>
          <a:lstStyle/>
          <a:p>
            <a:fld id="{F9E6F442-4876-414F-8D67-96B1678A97AE}" type="slidenum">
              <a:rPr kumimoji="1" lang="zh-CN" altLang="en-US" smtClean="0"/>
              <a:t>11</a:t>
            </a:fld>
            <a:endParaRPr kumimoji="1" lang="zh-CN" altLang="en-US"/>
          </a:p>
        </p:txBody>
      </p:sp>
    </p:spTree>
    <p:extLst>
      <p:ext uri="{BB962C8B-B14F-4D97-AF65-F5344CB8AC3E}">
        <p14:creationId xmlns:p14="http://schemas.microsoft.com/office/powerpoint/2010/main" val="15661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E6F442-4876-414F-8D67-96B1678A97AE}" type="slidenum">
              <a:rPr kumimoji="1" lang="zh-CN" altLang="en-US" smtClean="0"/>
              <a:t>15</a:t>
            </a:fld>
            <a:endParaRPr kumimoji="1" lang="zh-CN" altLang="en-US"/>
          </a:p>
        </p:txBody>
      </p:sp>
    </p:spTree>
    <p:extLst>
      <p:ext uri="{BB962C8B-B14F-4D97-AF65-F5344CB8AC3E}">
        <p14:creationId xmlns:p14="http://schemas.microsoft.com/office/powerpoint/2010/main" val="251584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E6F442-4876-414F-8D67-96B1678A97AE}" type="slidenum">
              <a:rPr kumimoji="1" lang="zh-CN" altLang="en-US" smtClean="0"/>
              <a:t>27</a:t>
            </a:fld>
            <a:endParaRPr kumimoji="1" lang="zh-CN" altLang="en-US"/>
          </a:p>
        </p:txBody>
      </p:sp>
    </p:spTree>
    <p:extLst>
      <p:ext uri="{BB962C8B-B14F-4D97-AF65-F5344CB8AC3E}">
        <p14:creationId xmlns:p14="http://schemas.microsoft.com/office/powerpoint/2010/main" val="185963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9E6F442-4876-414F-8D67-96B1678A97AE}" type="slidenum">
              <a:rPr kumimoji="1" lang="zh-CN" altLang="en-US" smtClean="0"/>
              <a:t>30</a:t>
            </a:fld>
            <a:endParaRPr kumimoji="1" lang="zh-CN" altLang="en-US"/>
          </a:p>
        </p:txBody>
      </p:sp>
    </p:spTree>
    <p:extLst>
      <p:ext uri="{BB962C8B-B14F-4D97-AF65-F5344CB8AC3E}">
        <p14:creationId xmlns:p14="http://schemas.microsoft.com/office/powerpoint/2010/main" val="3509306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2/21/2022</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2/21/2022</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470025" y="2559247"/>
            <a:ext cx="9528194" cy="696218"/>
          </a:xfrm>
          <a:prstGeom prst="rect">
            <a:avLst/>
          </a:prstGeom>
        </p:spPr>
        <p:txBody>
          <a:bodyPr vert="horz" wrap="square" lIns="0" tIns="0" rIns="0" bIns="0" rtlCol="0">
            <a:spAutoFit/>
          </a:bodyPr>
          <a:lstStyle/>
          <a:p>
            <a:pPr marL="0" marR="0">
              <a:lnSpc>
                <a:spcPts val="5182"/>
              </a:lnSpc>
              <a:spcBef>
                <a:spcPts val="0"/>
              </a:spcBef>
              <a:spcAft>
                <a:spcPts val="0"/>
              </a:spcAft>
            </a:pPr>
            <a:r>
              <a:rPr sz="4400" dirty="0">
                <a:solidFill>
                  <a:srgbClr val="000000"/>
                </a:solidFill>
                <a:latin typeface="LURPBK+LucidaBright-Demi"/>
                <a:cs typeface="LURPBK+LucidaBright-Demi"/>
              </a:rPr>
              <a:t>Neural Architecture Search </a:t>
            </a:r>
            <a:r>
              <a:rPr sz="4000" dirty="0">
                <a:solidFill>
                  <a:srgbClr val="000000"/>
                </a:solidFill>
                <a:latin typeface="LURPBK+LucidaBright-Demi"/>
                <a:cs typeface="LURPBK+LucidaBright-Demi"/>
              </a:rPr>
              <a:t>Basics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653379" y="2555434"/>
            <a:ext cx="9162150"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RNN</a:t>
            </a:r>
            <a:r>
              <a:rPr sz="3600" spc="225" dirty="0">
                <a:solidFill>
                  <a:srgbClr val="000000"/>
                </a:solidFill>
                <a:latin typeface="Times New Roman"/>
                <a:cs typeface="Times New Roman"/>
              </a:rPr>
              <a:t> </a:t>
            </a:r>
            <a:r>
              <a:rPr sz="3600" dirty="0">
                <a:solidFill>
                  <a:srgbClr val="000000"/>
                </a:solidFill>
                <a:latin typeface="QWABQD+LucidaBright-Demi"/>
                <a:cs typeface="QWABQD+LucidaBright-Demi"/>
              </a:rPr>
              <a:t>for</a:t>
            </a:r>
            <a:r>
              <a:rPr sz="3600" spc="222" dirty="0">
                <a:solidFill>
                  <a:srgbClr val="000000"/>
                </a:solidFill>
                <a:latin typeface="Times New Roman"/>
                <a:cs typeface="Times New Roman"/>
              </a:rPr>
              <a:t> </a:t>
            </a:r>
            <a:r>
              <a:rPr sz="3600" dirty="0">
                <a:solidFill>
                  <a:srgbClr val="000000"/>
                </a:solidFill>
                <a:latin typeface="QWABQD+LucidaBright-Demi"/>
                <a:cs typeface="QWABQD+LucidaBright-Demi"/>
              </a:rPr>
              <a:t>Generating</a:t>
            </a:r>
            <a:r>
              <a:rPr sz="3600" spc="225" dirty="0">
                <a:solidFill>
                  <a:srgbClr val="000000"/>
                </a:solidFill>
                <a:latin typeface="Times New Roman"/>
                <a:cs typeface="Times New Roman"/>
              </a:rPr>
              <a:t> </a:t>
            </a:r>
            <a:r>
              <a:rPr sz="3600" dirty="0">
                <a:solidFill>
                  <a:srgbClr val="000000"/>
                </a:solidFill>
                <a:latin typeface="QWABQD+LucidaBright-Demi"/>
                <a:cs typeface="QWABQD+LucidaBright-Demi"/>
              </a:rPr>
              <a:t>CNN</a:t>
            </a:r>
            <a:r>
              <a:rPr sz="3600" spc="227" dirty="0">
                <a:solidFill>
                  <a:srgbClr val="000000"/>
                </a:solidFill>
                <a:latin typeface="Times New Roman"/>
                <a:cs typeface="Times New Roman"/>
              </a:rPr>
              <a:t> </a:t>
            </a:r>
            <a:r>
              <a:rPr sz="3600" dirty="0">
                <a:solidFill>
                  <a:srgbClr val="000000"/>
                </a:solidFill>
                <a:latin typeface="QWABQD+LucidaBright-Demi"/>
                <a:cs typeface="QWABQD+LucidaBright-Demi"/>
              </a:rPr>
              <a:t>Architectures</a:t>
            </a:r>
          </a:p>
        </p:txBody>
      </p:sp>
      <p:sp>
        <p:nvSpPr>
          <p:cNvPr id="4" name="object 4"/>
          <p:cNvSpPr txBox="1"/>
          <p:nvPr/>
        </p:nvSpPr>
        <p:spPr>
          <a:xfrm>
            <a:off x="1358696" y="5077960"/>
            <a:ext cx="1517749" cy="410170"/>
          </a:xfrm>
          <a:prstGeom prst="rect">
            <a:avLst/>
          </a:prstGeom>
        </p:spPr>
        <p:txBody>
          <a:bodyPr vert="horz" wrap="square" lIns="0" tIns="0" rIns="0" bIns="0" rtlCol="0">
            <a:spAutoFit/>
          </a:bodyPr>
          <a:lstStyle/>
          <a:p>
            <a:pPr marL="0" marR="0">
              <a:lnSpc>
                <a:spcPts val="2929"/>
              </a:lnSpc>
              <a:spcBef>
                <a:spcPts val="0"/>
              </a:spcBef>
              <a:spcAft>
                <a:spcPts val="0"/>
              </a:spcAft>
            </a:pPr>
            <a:r>
              <a:rPr sz="2400" spc="-11" dirty="0">
                <a:solidFill>
                  <a:srgbClr val="000000"/>
                </a:solidFill>
                <a:latin typeface="IBAUER+Calibri-Bold"/>
                <a:cs typeface="IBAUER+Calibri-Bold"/>
              </a:rPr>
              <a:t>Reference:</a:t>
            </a:r>
          </a:p>
        </p:txBody>
      </p:sp>
      <p:sp>
        <p:nvSpPr>
          <p:cNvPr id="5" name="object 5"/>
          <p:cNvSpPr txBox="1"/>
          <p:nvPr/>
        </p:nvSpPr>
        <p:spPr>
          <a:xfrm>
            <a:off x="1358696" y="5723229"/>
            <a:ext cx="8851898" cy="307777"/>
          </a:xfrm>
          <a:prstGeom prst="rect">
            <a:avLst/>
          </a:prstGeom>
        </p:spPr>
        <p:txBody>
          <a:bodyPr vert="horz" wrap="square" lIns="0" tIns="0" rIns="0" bIns="0" rtlCol="0">
            <a:spAutoFit/>
          </a:bodyPr>
          <a:lstStyle/>
          <a:p>
            <a:pPr>
              <a:lnSpc>
                <a:spcPts val="2441"/>
              </a:lnSpc>
            </a:pPr>
            <a:r>
              <a:rPr sz="2000" dirty="0">
                <a:solidFill>
                  <a:srgbClr val="000000"/>
                </a:solidFill>
                <a:latin typeface="MSPJOW+ArialMT"/>
                <a:cs typeface="MSPJOW+ArialMT"/>
              </a:rPr>
              <a:t>•</a:t>
            </a:r>
            <a:r>
              <a:rPr lang="en" altLang="zh-CN" dirty="0"/>
              <a:t> </a:t>
            </a:r>
            <a:r>
              <a:rPr lang="en" altLang="zh-CN" dirty="0" err="1"/>
              <a:t>Zoph</a:t>
            </a:r>
            <a:r>
              <a:rPr lang="en" altLang="zh-CN" dirty="0"/>
              <a:t> &amp; Le. Neural architecture search with reinforcement learning. In </a:t>
            </a:r>
            <a:r>
              <a:rPr lang="en" altLang="zh-CN" i="1" dirty="0"/>
              <a:t>ICLR</a:t>
            </a:r>
            <a:r>
              <a:rPr lang="en" altLang="zh-CN" dirty="0"/>
              <a:t>, 2017. </a:t>
            </a:r>
            <a:endParaRPr lang="en" altLang="zh-CN" sz="2000" dirty="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57DF23A-4A44-0243-9AEA-03629039E6A5}"/>
              </a:ext>
            </a:extLst>
          </p:cNvPr>
          <p:cNvPicPr>
            <a:picLocks noChangeAspect="1"/>
          </p:cNvPicPr>
          <p:nvPr/>
        </p:nvPicPr>
        <p:blipFill>
          <a:blip r:embed="rId3"/>
          <a:stretch>
            <a:fillRect/>
          </a:stretch>
        </p:blipFill>
        <p:spPr>
          <a:xfrm>
            <a:off x="0" y="2781"/>
            <a:ext cx="12192000" cy="6852438"/>
          </a:xfrm>
          <a:prstGeom prst="rect">
            <a:avLst/>
          </a:prstGeom>
        </p:spPr>
      </p:pic>
      <p:pic>
        <p:nvPicPr>
          <p:cNvPr id="7" name="图片 6">
            <a:extLst>
              <a:ext uri="{FF2B5EF4-FFF2-40B4-BE49-F238E27FC236}">
                <a16:creationId xmlns:a16="http://schemas.microsoft.com/office/drawing/2014/main" id="{F9AE15B7-1134-B14A-AC30-2A3C94D13445}"/>
              </a:ext>
            </a:extLst>
          </p:cNvPr>
          <p:cNvPicPr>
            <a:picLocks noChangeAspect="1"/>
          </p:cNvPicPr>
          <p:nvPr/>
        </p:nvPicPr>
        <p:blipFill>
          <a:blip r:embed="rId4"/>
          <a:stretch>
            <a:fillRect/>
          </a:stretch>
        </p:blipFill>
        <p:spPr>
          <a:xfrm>
            <a:off x="2711624" y="3212976"/>
            <a:ext cx="2981348" cy="901576"/>
          </a:xfrm>
          <a:prstGeom prst="rect">
            <a:avLst/>
          </a:prstGeom>
        </p:spPr>
      </p:pic>
      <p:pic>
        <p:nvPicPr>
          <p:cNvPr id="8" name="图片 7">
            <a:extLst>
              <a:ext uri="{FF2B5EF4-FFF2-40B4-BE49-F238E27FC236}">
                <a16:creationId xmlns:a16="http://schemas.microsoft.com/office/drawing/2014/main" id="{BF1C784B-D9C8-AF46-A0CA-7060E29F79A8}"/>
              </a:ext>
            </a:extLst>
          </p:cNvPr>
          <p:cNvPicPr>
            <a:picLocks noChangeAspect="1"/>
          </p:cNvPicPr>
          <p:nvPr/>
        </p:nvPicPr>
        <p:blipFill>
          <a:blip r:embed="rId5"/>
          <a:stretch>
            <a:fillRect/>
          </a:stretch>
        </p:blipFill>
        <p:spPr>
          <a:xfrm>
            <a:off x="2723952" y="2708920"/>
            <a:ext cx="3398688" cy="304774"/>
          </a:xfrm>
          <a:prstGeom prst="rect">
            <a:avLst/>
          </a:prstGeom>
        </p:spPr>
      </p:pic>
      <p:pic>
        <p:nvPicPr>
          <p:cNvPr id="9" name="图片 8">
            <a:extLst>
              <a:ext uri="{FF2B5EF4-FFF2-40B4-BE49-F238E27FC236}">
                <a16:creationId xmlns:a16="http://schemas.microsoft.com/office/drawing/2014/main" id="{C144D969-2A2F-864A-9F49-460C2655C413}"/>
              </a:ext>
            </a:extLst>
          </p:cNvPr>
          <p:cNvPicPr>
            <a:picLocks noChangeAspect="1"/>
          </p:cNvPicPr>
          <p:nvPr/>
        </p:nvPicPr>
        <p:blipFill>
          <a:blip r:embed="rId6"/>
          <a:stretch>
            <a:fillRect/>
          </a:stretch>
        </p:blipFill>
        <p:spPr>
          <a:xfrm>
            <a:off x="2710053" y="1785191"/>
            <a:ext cx="1707811" cy="245140"/>
          </a:xfrm>
          <a:prstGeom prst="rect">
            <a:avLst/>
          </a:prstGeom>
        </p:spPr>
      </p:pic>
      <p:sp>
        <p:nvSpPr>
          <p:cNvPr id="2" name="文本框 1">
            <a:extLst>
              <a:ext uri="{FF2B5EF4-FFF2-40B4-BE49-F238E27FC236}">
                <a16:creationId xmlns:a16="http://schemas.microsoft.com/office/drawing/2014/main" id="{84DE6B47-11A4-D042-9EC2-E32DAD101694}"/>
              </a:ext>
            </a:extLst>
          </p:cNvPr>
          <p:cNvSpPr txBox="1"/>
          <p:nvPr/>
        </p:nvSpPr>
        <p:spPr>
          <a:xfrm>
            <a:off x="191344" y="5229200"/>
            <a:ext cx="1728192" cy="584775"/>
          </a:xfrm>
          <a:prstGeom prst="rect">
            <a:avLst/>
          </a:prstGeom>
          <a:noFill/>
        </p:spPr>
        <p:txBody>
          <a:bodyPr wrap="square" rtlCol="0">
            <a:spAutoFit/>
          </a:bodyPr>
          <a:lstStyle/>
          <a:p>
            <a:r>
              <a:rPr lang="en-US" altLang="zh-CN" sz="1600" dirty="0">
                <a:solidFill>
                  <a:srgbClr val="0070C0"/>
                </a:solidFill>
                <a:latin typeface="微软雅黑" panose="020B0503020204020204" pitchFamily="34" charset="-122"/>
                <a:ea typeface="微软雅黑" panose="020B0503020204020204" pitchFamily="34" charset="-122"/>
              </a:rPr>
              <a:t>RNN </a:t>
            </a:r>
            <a:r>
              <a:rPr lang="zh-CN" altLang="en-US" sz="1600" dirty="0">
                <a:solidFill>
                  <a:srgbClr val="0070C0"/>
                </a:solidFill>
                <a:latin typeface="微软雅黑" panose="020B0503020204020204" pitchFamily="34" charset="-122"/>
                <a:ea typeface="微软雅黑" panose="020B0503020204020204" pitchFamily="34" charset="-122"/>
              </a:rPr>
              <a:t>初始状态，通常为全</a:t>
            </a:r>
            <a:r>
              <a:rPr lang="en-US" altLang="zh-CN" sz="1600" dirty="0">
                <a:solidFill>
                  <a:srgbClr val="0070C0"/>
                </a:solidFill>
                <a:latin typeface="微软雅黑" panose="020B0503020204020204" pitchFamily="34" charset="-122"/>
                <a:ea typeface="微软雅黑" panose="020B0503020204020204" pitchFamily="34" charset="-122"/>
              </a:rPr>
              <a:t>0</a:t>
            </a:r>
            <a:r>
              <a:rPr lang="zh-CN" altLang="en-US" sz="1600" dirty="0">
                <a:solidFill>
                  <a:srgbClr val="0070C0"/>
                </a:solidFill>
                <a:latin typeface="微软雅黑" panose="020B0503020204020204" pitchFamily="34" charset="-122"/>
                <a:ea typeface="微软雅黑" panose="020B0503020204020204" pitchFamily="34" charset="-122"/>
              </a:rPr>
              <a:t>向量</a:t>
            </a:r>
          </a:p>
        </p:txBody>
      </p:sp>
      <p:sp>
        <p:nvSpPr>
          <p:cNvPr id="11" name="文本框 10">
            <a:extLst>
              <a:ext uri="{FF2B5EF4-FFF2-40B4-BE49-F238E27FC236}">
                <a16:creationId xmlns:a16="http://schemas.microsoft.com/office/drawing/2014/main" id="{0FB5187B-9453-8B42-8731-8AC85BEF6D62}"/>
              </a:ext>
            </a:extLst>
          </p:cNvPr>
          <p:cNvSpPr txBox="1"/>
          <p:nvPr/>
        </p:nvSpPr>
        <p:spPr>
          <a:xfrm>
            <a:off x="2723952" y="5936462"/>
            <a:ext cx="3486608" cy="584775"/>
          </a:xfrm>
          <a:prstGeom prst="rect">
            <a:avLst/>
          </a:prstGeom>
          <a:noFill/>
        </p:spPr>
        <p:txBody>
          <a:bodyPr wrap="square" rtlCol="0">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随机向量</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不是正态、均匀抽样，复杂生成</a:t>
            </a:r>
          </a:p>
        </p:txBody>
      </p:sp>
      <p:sp>
        <p:nvSpPr>
          <p:cNvPr id="12" name="文本框 11">
            <a:extLst>
              <a:ext uri="{FF2B5EF4-FFF2-40B4-BE49-F238E27FC236}">
                <a16:creationId xmlns:a16="http://schemas.microsoft.com/office/drawing/2014/main" id="{049278E5-DC06-46BD-AF91-6537C414EE22}"/>
              </a:ext>
            </a:extLst>
          </p:cNvPr>
          <p:cNvSpPr txBox="1"/>
          <p:nvPr/>
        </p:nvSpPr>
        <p:spPr>
          <a:xfrm>
            <a:off x="7464152" y="116632"/>
            <a:ext cx="3168352" cy="369332"/>
          </a:xfrm>
          <a:prstGeom prst="rect">
            <a:avLst/>
          </a:prstGeom>
          <a:noFill/>
        </p:spPr>
        <p:txBody>
          <a:bodyPr wrap="square">
            <a:spAutoFit/>
          </a:bodyPr>
          <a:lstStyle/>
          <a:p>
            <a:r>
              <a:rPr lang="zh-CN" altLang="en-US" sz="1800" dirty="0">
                <a:solidFill>
                  <a:srgbClr val="0070C0"/>
                </a:solidFill>
                <a:latin typeface="微软雅黑" panose="020B0503020204020204" pitchFamily="34" charset="-122"/>
                <a:ea typeface="微软雅黑" panose="020B0503020204020204" pitchFamily="34" charset="-122"/>
              </a:rPr>
              <a:t>使用</a:t>
            </a:r>
            <a:r>
              <a:rPr lang="en-US" altLang="zh-CN" sz="1800" dirty="0">
                <a:solidFill>
                  <a:srgbClr val="0070C0"/>
                </a:solidFill>
                <a:latin typeface="微软雅黑" panose="020B0503020204020204" pitchFamily="34" charset="-122"/>
                <a:ea typeface="微软雅黑" panose="020B0503020204020204" pitchFamily="34" charset="-122"/>
              </a:rPr>
              <a:t>RNN</a:t>
            </a:r>
            <a:r>
              <a:rPr lang="zh-CN" altLang="en-US" sz="1800" dirty="0">
                <a:solidFill>
                  <a:srgbClr val="0070C0"/>
                </a:solidFill>
                <a:latin typeface="微软雅黑" panose="020B0503020204020204" pitchFamily="34" charset="-122"/>
                <a:ea typeface="微软雅黑" panose="020B0503020204020204" pitchFamily="34" charset="-122"/>
              </a:rPr>
              <a:t>来搜索生成</a:t>
            </a:r>
            <a:r>
              <a:rPr lang="en-US" altLang="zh-CN" sz="1800" dirty="0">
                <a:solidFill>
                  <a:srgbClr val="0070C0"/>
                </a:solidFill>
                <a:latin typeface="微软雅黑" panose="020B0503020204020204" pitchFamily="34" charset="-122"/>
                <a:ea typeface="微软雅黑" panose="020B0503020204020204" pitchFamily="34" charset="-122"/>
              </a:rPr>
              <a:t>CNN</a:t>
            </a:r>
            <a:endParaRPr lang="zh-CN" altLang="en-US" dirty="0"/>
          </a:p>
        </p:txBody>
      </p:sp>
      <p:sp>
        <p:nvSpPr>
          <p:cNvPr id="13" name="文本框 12">
            <a:extLst>
              <a:ext uri="{FF2B5EF4-FFF2-40B4-BE49-F238E27FC236}">
                <a16:creationId xmlns:a16="http://schemas.microsoft.com/office/drawing/2014/main" id="{067F3C61-E482-4A1C-827C-F01968E5109B}"/>
              </a:ext>
            </a:extLst>
          </p:cNvPr>
          <p:cNvSpPr txBox="1"/>
          <p:nvPr/>
        </p:nvSpPr>
        <p:spPr>
          <a:xfrm>
            <a:off x="1127448" y="3494487"/>
            <a:ext cx="1080120" cy="338554"/>
          </a:xfrm>
          <a:prstGeom prst="rect">
            <a:avLst/>
          </a:prstGeom>
          <a:noFill/>
        </p:spPr>
        <p:txBody>
          <a:bodyPr wrap="square">
            <a:spAutoFit/>
          </a:bodyPr>
          <a:lstStyle/>
          <a:p>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输出</a:t>
            </a:r>
            <a:endParaRPr lang="en-US" altLang="zh-CN" sz="1600" dirty="0">
              <a:solidFill>
                <a:srgbClr val="0070C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BD7F18CB-6229-472E-845C-B4DC0BC69131}"/>
              </a:ext>
            </a:extLst>
          </p:cNvPr>
          <p:cNvSpPr txBox="1"/>
          <p:nvPr/>
        </p:nvSpPr>
        <p:spPr>
          <a:xfrm>
            <a:off x="184140" y="2406479"/>
            <a:ext cx="1728192" cy="954107"/>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每步用不同的</a:t>
            </a:r>
            <a:r>
              <a:rPr lang="en-US" altLang="zh-CN" sz="1400" dirty="0" err="1">
                <a:solidFill>
                  <a:srgbClr val="0070C0"/>
                </a:solidFill>
                <a:latin typeface="微软雅黑" panose="020B0503020204020204" pitchFamily="34" charset="-122"/>
                <a:ea typeface="微软雅黑" panose="020B0503020204020204" pitchFamily="34" charset="-122"/>
              </a:rPr>
              <a:t>softmax</a:t>
            </a:r>
            <a:r>
              <a:rPr lang="zh-CN" altLang="en-US" sz="1400" dirty="0">
                <a:solidFill>
                  <a:srgbClr val="0070C0"/>
                </a:solidFill>
                <a:latin typeface="微软雅黑" panose="020B0503020204020204" pitchFamily="34" charset="-122"/>
                <a:ea typeface="微软雅黑" panose="020B0503020204020204" pitchFamily="34" charset="-122"/>
              </a:rPr>
              <a:t>分类器：</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多个全连接层</a:t>
            </a:r>
            <a:r>
              <a:rPr lang="en-US" altLang="zh-CN" sz="1400" dirty="0">
                <a:solidFill>
                  <a:srgbClr val="0070C0"/>
                </a:solidFill>
                <a:latin typeface="微软雅黑" panose="020B0503020204020204" pitchFamily="34" charset="-122"/>
                <a:ea typeface="微软雅黑" panose="020B0503020204020204" pitchFamily="34" charset="-122"/>
              </a:rPr>
              <a:t>+</a:t>
            </a:r>
          </a:p>
          <a:p>
            <a:r>
              <a:rPr lang="en-US" altLang="zh-CN" sz="1400" dirty="0">
                <a:solidFill>
                  <a:srgbClr val="0070C0"/>
                </a:solidFill>
                <a:latin typeface="微软雅黑" panose="020B0503020204020204" pitchFamily="34" charset="-122"/>
                <a:ea typeface="微软雅黑" panose="020B0503020204020204" pitchFamily="34" charset="-122"/>
              </a:rPr>
              <a:t>1</a:t>
            </a:r>
            <a:r>
              <a:rPr lang="zh-CN" altLang="en-US" sz="1400" dirty="0">
                <a:solidFill>
                  <a:srgbClr val="0070C0"/>
                </a:solidFill>
                <a:latin typeface="微软雅黑" panose="020B0503020204020204" pitchFamily="34" charset="-122"/>
                <a:ea typeface="微软雅黑" panose="020B0503020204020204" pitchFamily="34" charset="-122"/>
              </a:rPr>
              <a:t>个</a:t>
            </a:r>
            <a:r>
              <a:rPr lang="en-US" altLang="zh-CN" sz="1400" dirty="0" err="1">
                <a:solidFill>
                  <a:srgbClr val="0070C0"/>
                </a:solidFill>
                <a:latin typeface="微软雅黑" panose="020B0503020204020204" pitchFamily="34" charset="-122"/>
                <a:ea typeface="微软雅黑" panose="020B0503020204020204" pitchFamily="34" charset="-122"/>
              </a:rPr>
              <a:t>softmax</a:t>
            </a:r>
            <a:r>
              <a:rPr lang="zh-CN" altLang="en-US" sz="1400" dirty="0">
                <a:solidFill>
                  <a:srgbClr val="0070C0"/>
                </a:solidFill>
                <a:latin typeface="微软雅黑" panose="020B0503020204020204" pitchFamily="34" charset="-122"/>
                <a:ea typeface="微软雅黑" panose="020B0503020204020204" pitchFamily="34" charset="-122"/>
              </a:rPr>
              <a:t>激活层</a:t>
            </a:r>
            <a:endParaRPr lang="en-US" altLang="zh-CN" sz="1400" dirty="0">
              <a:solidFill>
                <a:srgbClr val="0070C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086C5CD-8B0C-490B-A5BF-79DD3B08D8BF}"/>
              </a:ext>
            </a:extLst>
          </p:cNvPr>
          <p:cNvSpPr txBox="1"/>
          <p:nvPr/>
        </p:nvSpPr>
        <p:spPr>
          <a:xfrm>
            <a:off x="5831632" y="6451660"/>
            <a:ext cx="6768752" cy="369332"/>
          </a:xfrm>
          <a:prstGeom prst="rect">
            <a:avLst/>
          </a:prstGeom>
          <a:noFill/>
        </p:spPr>
        <p:txBody>
          <a:bodyPr wrap="square">
            <a:spAutoFit/>
          </a:bodyPr>
          <a:lstStyle/>
          <a:p>
            <a:r>
              <a:rPr lang="zh-CN" altLang="en-US" sz="1800" dirty="0">
                <a:solidFill>
                  <a:srgbClr val="0070C0"/>
                </a:solidFill>
                <a:latin typeface="微软雅黑" panose="020B0503020204020204" pitchFamily="34" charset="-122"/>
                <a:ea typeface="微软雅黑" panose="020B0503020204020204" pitchFamily="34" charset="-122"/>
              </a:rPr>
              <a:t>每步都有不同的任务，比如第一步预测第一个</a:t>
            </a:r>
            <a:r>
              <a:rPr lang="en-US" altLang="zh-CN" sz="1800" dirty="0">
                <a:solidFill>
                  <a:srgbClr val="0070C0"/>
                </a:solidFill>
                <a:latin typeface="微软雅黑" panose="020B0503020204020204" pitchFamily="34" charset="-122"/>
                <a:ea typeface="微软雅黑" panose="020B0503020204020204" pitchFamily="34" charset="-122"/>
              </a:rPr>
              <a:t>CONV</a:t>
            </a:r>
            <a:r>
              <a:rPr lang="zh-CN" altLang="en-US" sz="1800" dirty="0">
                <a:solidFill>
                  <a:srgbClr val="0070C0"/>
                </a:solidFill>
                <a:latin typeface="微软雅黑" panose="020B0503020204020204" pitchFamily="34" charset="-122"/>
                <a:ea typeface="微软雅黑" panose="020B0503020204020204" pitchFamily="34" charset="-122"/>
              </a:rPr>
              <a:t>的核个数</a:t>
            </a:r>
            <a:endParaRPr lang="zh-CN" altLang="en-US" dirty="0"/>
          </a:p>
        </p:txBody>
      </p:sp>
      <p:sp>
        <p:nvSpPr>
          <p:cNvPr id="16" name="文本框 15">
            <a:extLst>
              <a:ext uri="{FF2B5EF4-FFF2-40B4-BE49-F238E27FC236}">
                <a16:creationId xmlns:a16="http://schemas.microsoft.com/office/drawing/2014/main" id="{A1E4827C-BF7F-483E-A289-EE8820CE816C}"/>
              </a:ext>
            </a:extLst>
          </p:cNvPr>
          <p:cNvSpPr txBox="1"/>
          <p:nvPr/>
        </p:nvSpPr>
        <p:spPr>
          <a:xfrm>
            <a:off x="89496" y="1498511"/>
            <a:ext cx="2075904" cy="738664"/>
          </a:xfrm>
          <a:prstGeom prst="rect">
            <a:avLst/>
          </a:prstGeom>
          <a:noFill/>
        </p:spPr>
        <p:txBody>
          <a:bodyPr wrap="square">
            <a:spAutoFit/>
          </a:bodyPr>
          <a:lstStyle/>
          <a:p>
            <a:r>
              <a:rPr lang="en-US" altLang="zh-CN" sz="1400" dirty="0">
                <a:solidFill>
                  <a:srgbClr val="0070C0"/>
                </a:solidFill>
                <a:latin typeface="微软雅黑" panose="020B0503020204020204" pitchFamily="34" charset="-122"/>
                <a:ea typeface="微软雅黑" panose="020B0503020204020204" pitchFamily="34" charset="-122"/>
              </a:rPr>
              <a:t>P1</a:t>
            </a:r>
            <a:r>
              <a:rPr lang="zh-CN" altLang="en-US" sz="1400" dirty="0">
                <a:solidFill>
                  <a:srgbClr val="0070C0"/>
                </a:solidFill>
                <a:latin typeface="微软雅黑" panose="020B0503020204020204" pitchFamily="34" charset="-122"/>
                <a:ea typeface="微软雅黑" panose="020B0503020204020204" pitchFamily="34" charset="-122"/>
              </a:rPr>
              <a:t>对应每种选择的概率，以</a:t>
            </a:r>
            <a:r>
              <a:rPr lang="en-US" altLang="zh-CN" sz="1400" dirty="0">
                <a:solidFill>
                  <a:srgbClr val="0070C0"/>
                </a:solidFill>
                <a:latin typeface="微软雅黑" panose="020B0503020204020204" pitchFamily="34" charset="-122"/>
                <a:ea typeface="微软雅黑" panose="020B0503020204020204" pitchFamily="34" charset="-122"/>
              </a:rPr>
              <a:t>P1</a:t>
            </a:r>
            <a:r>
              <a:rPr lang="zh-CN" altLang="en-US" sz="1400" dirty="0">
                <a:solidFill>
                  <a:srgbClr val="0070C0"/>
                </a:solidFill>
                <a:latin typeface="微软雅黑" panose="020B0503020204020204" pitchFamily="34" charset="-122"/>
                <a:ea typeface="微软雅黑" panose="020B0503020204020204" pitchFamily="34" charset="-122"/>
              </a:rPr>
              <a:t>概率来抽样或者</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选最大概率的值</a:t>
            </a:r>
            <a:endParaRPr lang="zh-CN" altLang="en-US" sz="1400" dirty="0"/>
          </a:p>
        </p:txBody>
      </p:sp>
      <p:sp>
        <p:nvSpPr>
          <p:cNvPr id="18" name="文本框 17">
            <a:extLst>
              <a:ext uri="{FF2B5EF4-FFF2-40B4-BE49-F238E27FC236}">
                <a16:creationId xmlns:a16="http://schemas.microsoft.com/office/drawing/2014/main" id="{5DAFED22-487D-49F2-AAFB-5A3ADB1487EE}"/>
              </a:ext>
            </a:extLst>
          </p:cNvPr>
          <p:cNvSpPr txBox="1"/>
          <p:nvPr/>
        </p:nvSpPr>
        <p:spPr>
          <a:xfrm>
            <a:off x="1784842" y="338933"/>
            <a:ext cx="3558232" cy="523220"/>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假设选最大概率的，这里的选择向量为</a:t>
            </a:r>
            <a:r>
              <a:rPr lang="en-US" altLang="zh-CN" sz="1400" dirty="0">
                <a:solidFill>
                  <a:srgbClr val="0070C0"/>
                </a:solidFill>
                <a:latin typeface="微软雅黑" panose="020B0503020204020204" pitchFamily="34" charset="-122"/>
                <a:ea typeface="微软雅黑" panose="020B0503020204020204" pitchFamily="34" charset="-122"/>
              </a:rPr>
              <a:t>a1</a:t>
            </a:r>
            <a:r>
              <a:rPr lang="zh-CN" altLang="en-US" sz="1400" dirty="0">
                <a:solidFill>
                  <a:srgbClr val="0070C0"/>
                </a:solidFill>
                <a:latin typeface="微软雅黑" panose="020B0503020204020204" pitchFamily="34" charset="-122"/>
                <a:ea typeface="微软雅黑" panose="020B0503020204020204" pitchFamily="34" charset="-122"/>
              </a:rPr>
              <a:t>，代表选中第</a:t>
            </a:r>
            <a:r>
              <a:rPr lang="en-US" altLang="zh-CN" sz="1400" dirty="0">
                <a:solidFill>
                  <a:srgbClr val="0070C0"/>
                </a:solidFill>
                <a:latin typeface="微软雅黑" panose="020B0503020204020204" pitchFamily="34" charset="-122"/>
                <a:ea typeface="微软雅黑" panose="020B0503020204020204" pitchFamily="34" charset="-122"/>
              </a:rPr>
              <a:t>2</a:t>
            </a:r>
            <a:r>
              <a:rPr lang="zh-CN" altLang="en-US" sz="1400" dirty="0">
                <a:solidFill>
                  <a:srgbClr val="0070C0"/>
                </a:solidFill>
                <a:latin typeface="微软雅黑" panose="020B0503020204020204" pitchFamily="34" charset="-122"/>
                <a:ea typeface="微软雅黑" panose="020B0503020204020204" pitchFamily="34" charset="-122"/>
              </a:rPr>
              <a:t>个核个数</a:t>
            </a:r>
            <a:r>
              <a:rPr lang="en-US" altLang="zh-CN" sz="1400" dirty="0">
                <a:solidFill>
                  <a:srgbClr val="0070C0"/>
                </a:solidFill>
                <a:latin typeface="微软雅黑" panose="020B0503020204020204" pitchFamily="34" charset="-122"/>
                <a:ea typeface="微软雅黑" panose="020B0503020204020204" pitchFamily="34" charset="-122"/>
              </a:rPr>
              <a:t>36</a:t>
            </a:r>
            <a:endParaRPr lang="zh-CN" altLang="en-US" sz="1400" dirty="0"/>
          </a:p>
        </p:txBody>
      </p:sp>
      <p:sp>
        <p:nvSpPr>
          <p:cNvPr id="19" name="箭头: 右 18">
            <a:extLst>
              <a:ext uri="{FF2B5EF4-FFF2-40B4-BE49-F238E27FC236}">
                <a16:creationId xmlns:a16="http://schemas.microsoft.com/office/drawing/2014/main" id="{790B2D59-2B2B-4188-815F-F0A666B4A877}"/>
              </a:ext>
            </a:extLst>
          </p:cNvPr>
          <p:cNvSpPr/>
          <p:nvPr/>
        </p:nvSpPr>
        <p:spPr>
          <a:xfrm rot="1427802">
            <a:off x="1722672" y="2104127"/>
            <a:ext cx="468052" cy="22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CB101667-061B-4C22-A689-C99D7C3F68A9}"/>
              </a:ext>
            </a:extLst>
          </p:cNvPr>
          <p:cNvSpPr/>
          <p:nvPr/>
        </p:nvSpPr>
        <p:spPr>
          <a:xfrm>
            <a:off x="1769852" y="2899703"/>
            <a:ext cx="468052" cy="227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E0A73964-EE38-5D42-9435-01D50F28E982}"/>
              </a:ext>
            </a:extLst>
          </p:cNvPr>
          <p:cNvPicPr>
            <a:picLocks noChangeAspect="1"/>
          </p:cNvPicPr>
          <p:nvPr/>
        </p:nvPicPr>
        <p:blipFill>
          <a:blip r:embed="rId2"/>
          <a:stretch>
            <a:fillRect/>
          </a:stretch>
        </p:blipFill>
        <p:spPr>
          <a:xfrm>
            <a:off x="6350" y="0"/>
            <a:ext cx="12179300" cy="6858000"/>
          </a:xfrm>
          <a:prstGeom prst="rect">
            <a:avLst/>
          </a:prstGeom>
        </p:spPr>
      </p:pic>
      <p:sp>
        <p:nvSpPr>
          <p:cNvPr id="5" name="文本框 4">
            <a:extLst>
              <a:ext uri="{FF2B5EF4-FFF2-40B4-BE49-F238E27FC236}">
                <a16:creationId xmlns:a16="http://schemas.microsoft.com/office/drawing/2014/main" id="{F4C44D06-7A9F-42E4-9ED9-7CBA2EBF3490}"/>
              </a:ext>
            </a:extLst>
          </p:cNvPr>
          <p:cNvSpPr txBox="1"/>
          <p:nvPr/>
        </p:nvSpPr>
        <p:spPr>
          <a:xfrm>
            <a:off x="3935760" y="1700808"/>
            <a:ext cx="2448272" cy="1169551"/>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把</a:t>
            </a:r>
            <a:r>
              <a:rPr lang="en-US" altLang="zh-CN" sz="1400" dirty="0">
                <a:solidFill>
                  <a:srgbClr val="0070C0"/>
                </a:solidFill>
                <a:latin typeface="微软雅黑" panose="020B0503020204020204" pitchFamily="34" charset="-122"/>
                <a:ea typeface="微软雅黑" panose="020B0503020204020204" pitchFamily="34" charset="-122"/>
              </a:rPr>
              <a:t>a1</a:t>
            </a:r>
            <a:r>
              <a:rPr lang="zh-CN" altLang="en-US" sz="1400" dirty="0">
                <a:solidFill>
                  <a:srgbClr val="0070C0"/>
                </a:solidFill>
                <a:latin typeface="微软雅黑" panose="020B0503020204020204" pitchFamily="34" charset="-122"/>
                <a:ea typeface="微软雅黑" panose="020B0503020204020204" pitchFamily="34" charset="-122"/>
              </a:rPr>
              <a:t>映射到稠密向量：</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en-US" altLang="zh-CN" sz="1400" dirty="0">
                <a:solidFill>
                  <a:srgbClr val="0070C0"/>
                </a:solidFill>
                <a:latin typeface="微软雅黑" panose="020B0503020204020204" pitchFamily="34" charset="-122"/>
                <a:ea typeface="微软雅黑" panose="020B0503020204020204" pitchFamily="34" charset="-122"/>
              </a:rPr>
              <a:t>a1 </a:t>
            </a:r>
            <a:r>
              <a:rPr lang="zh-CN" altLang="en-US" sz="1400" dirty="0">
                <a:solidFill>
                  <a:srgbClr val="0070C0"/>
                </a:solidFill>
                <a:latin typeface="微软雅黑" panose="020B0503020204020204" pitchFamily="34" charset="-122"/>
                <a:ea typeface="微软雅黑" panose="020B0503020204020204" pitchFamily="34" charset="-122"/>
              </a:rPr>
              <a:t>与参数矩阵相乘，</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参数矩阵随机初始化，</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从训练</a:t>
            </a:r>
            <a:r>
              <a:rPr lang="en-US" altLang="zh-CN" sz="1400" dirty="0">
                <a:solidFill>
                  <a:srgbClr val="0070C0"/>
                </a:solidFill>
                <a:latin typeface="微软雅黑" panose="020B0503020204020204" pitchFamily="34" charset="-122"/>
                <a:ea typeface="微软雅黑" panose="020B0503020204020204" pitchFamily="34" charset="-122"/>
              </a:rPr>
              <a:t>data</a:t>
            </a:r>
            <a:r>
              <a:rPr lang="zh-CN" altLang="en-US" sz="1400" dirty="0">
                <a:solidFill>
                  <a:srgbClr val="0070C0"/>
                </a:solidFill>
                <a:latin typeface="微软雅黑" panose="020B0503020204020204" pitchFamily="34" charset="-122"/>
                <a:ea typeface="微软雅黑" panose="020B0503020204020204" pitchFamily="34" charset="-122"/>
              </a:rPr>
              <a:t>学习。</a:t>
            </a:r>
            <a:endParaRPr lang="en-US" altLang="zh-CN" sz="1400" dirty="0">
              <a:solidFill>
                <a:srgbClr val="0070C0"/>
              </a:solidFill>
              <a:latin typeface="微软雅黑" panose="020B0503020204020204" pitchFamily="34" charset="-122"/>
              <a:ea typeface="微软雅黑" panose="020B0503020204020204" pitchFamily="34" charset="-122"/>
            </a:endParaRPr>
          </a:p>
          <a:p>
            <a:r>
              <a:rPr lang="zh-CN" altLang="en-US" sz="1400" dirty="0">
                <a:solidFill>
                  <a:srgbClr val="0070C0"/>
                </a:solidFill>
                <a:latin typeface="微软雅黑" panose="020B0503020204020204" pitchFamily="34" charset="-122"/>
                <a:ea typeface="微软雅黑" panose="020B0503020204020204" pitchFamily="34" charset="-122"/>
              </a:rPr>
              <a:t>相同任务可以重复使用参数</a:t>
            </a:r>
          </a:p>
        </p:txBody>
      </p:sp>
      <p:sp>
        <p:nvSpPr>
          <p:cNvPr id="7" name="文本框 6">
            <a:extLst>
              <a:ext uri="{FF2B5EF4-FFF2-40B4-BE49-F238E27FC236}">
                <a16:creationId xmlns:a16="http://schemas.microsoft.com/office/drawing/2014/main" id="{36B4A382-0786-4E4B-BA60-995720DC32C6}"/>
              </a:ext>
            </a:extLst>
          </p:cNvPr>
          <p:cNvSpPr txBox="1"/>
          <p:nvPr/>
        </p:nvSpPr>
        <p:spPr>
          <a:xfrm>
            <a:off x="4007768" y="6488668"/>
            <a:ext cx="1944216" cy="369332"/>
          </a:xfrm>
          <a:prstGeom prst="rect">
            <a:avLst/>
          </a:prstGeom>
          <a:noFill/>
        </p:spPr>
        <p:txBody>
          <a:bodyPr wrap="square">
            <a:spAutoFit/>
          </a:bodyPr>
          <a:lstStyle/>
          <a:p>
            <a:r>
              <a:rPr lang="en-US" altLang="zh-CN" sz="1800" dirty="0">
                <a:solidFill>
                  <a:srgbClr val="0070C0"/>
                </a:solidFill>
                <a:latin typeface="微软雅黑" panose="020B0503020204020204" pitchFamily="34" charset="-122"/>
                <a:ea typeface="微软雅黑" panose="020B0503020204020204" pitchFamily="34" charset="-122"/>
              </a:rPr>
              <a:t>Embedding</a:t>
            </a:r>
            <a:r>
              <a:rPr lang="zh-CN" altLang="en-US" sz="1800" dirty="0">
                <a:solidFill>
                  <a:srgbClr val="0070C0"/>
                </a:solidFill>
                <a:latin typeface="微软雅黑" panose="020B0503020204020204" pitchFamily="34" charset="-122"/>
                <a:ea typeface="微软雅黑" panose="020B0503020204020204" pitchFamily="34" charset="-122"/>
              </a:rPr>
              <a:t>结果</a:t>
            </a:r>
            <a:endParaRPr lang="zh-CN" altLang="en-US" dirty="0"/>
          </a:p>
        </p:txBody>
      </p:sp>
      <p:sp>
        <p:nvSpPr>
          <p:cNvPr id="8" name="文本框 7">
            <a:extLst>
              <a:ext uri="{FF2B5EF4-FFF2-40B4-BE49-F238E27FC236}">
                <a16:creationId xmlns:a16="http://schemas.microsoft.com/office/drawing/2014/main" id="{BFBC810E-9B2E-4831-B8C8-0D1F07CD97D4}"/>
              </a:ext>
            </a:extLst>
          </p:cNvPr>
          <p:cNvSpPr txBox="1"/>
          <p:nvPr/>
        </p:nvSpPr>
        <p:spPr>
          <a:xfrm>
            <a:off x="3143672" y="44624"/>
            <a:ext cx="6840760" cy="338554"/>
          </a:xfrm>
          <a:prstGeom prst="rect">
            <a:avLst/>
          </a:prstGeom>
          <a:noFill/>
        </p:spPr>
        <p:txBody>
          <a:bodyPr wrap="square">
            <a:spAutoFit/>
          </a:bodyPr>
          <a:lstStyle/>
          <a:p>
            <a:r>
              <a:rPr lang="en-US" altLang="zh-CN" sz="1600" dirty="0">
                <a:solidFill>
                  <a:srgbClr val="0070C0"/>
                </a:solidFill>
                <a:latin typeface="微软雅黑" panose="020B0503020204020204" pitchFamily="34" charset="-122"/>
                <a:ea typeface="微软雅黑" panose="020B0503020204020204" pitchFamily="34" charset="-122"/>
              </a:rPr>
              <a:t>a1,a4,a7,a10</a:t>
            </a:r>
            <a:r>
              <a:rPr lang="zh-CN" altLang="en-US" sz="1600" dirty="0">
                <a:solidFill>
                  <a:srgbClr val="0070C0"/>
                </a:solidFill>
                <a:latin typeface="微软雅黑" panose="020B0503020204020204" pitchFamily="34" charset="-122"/>
                <a:ea typeface="微软雅黑" panose="020B0503020204020204" pitchFamily="34" charset="-122"/>
              </a:rPr>
              <a:t>都是预测卷积核个数，可以用同一个</a:t>
            </a:r>
            <a:r>
              <a:rPr lang="en-US" altLang="zh-CN" sz="1600" dirty="0">
                <a:solidFill>
                  <a:srgbClr val="0070C0"/>
                </a:solidFill>
                <a:latin typeface="微软雅黑" panose="020B0503020204020204" pitchFamily="34" charset="-122"/>
                <a:ea typeface="微软雅黑" panose="020B0503020204020204" pitchFamily="34" charset="-122"/>
              </a:rPr>
              <a:t>embedding</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2585170-6E5A-8A46-881D-1E00A64D9D81}"/>
              </a:ext>
            </a:extLst>
          </p:cNvPr>
          <p:cNvPicPr>
            <a:picLocks noChangeAspect="1"/>
          </p:cNvPicPr>
          <p:nvPr/>
        </p:nvPicPr>
        <p:blipFill>
          <a:blip r:embed="rId2"/>
          <a:stretch>
            <a:fillRect/>
          </a:stretch>
        </p:blipFill>
        <p:spPr>
          <a:xfrm>
            <a:off x="1413" y="7061"/>
            <a:ext cx="12189173" cy="6858000"/>
          </a:xfrm>
          <a:prstGeom prst="rect">
            <a:avLst/>
          </a:prstGeom>
        </p:spPr>
      </p:pic>
      <p:sp>
        <p:nvSpPr>
          <p:cNvPr id="15" name="object 3">
            <a:extLst>
              <a:ext uri="{FF2B5EF4-FFF2-40B4-BE49-F238E27FC236}">
                <a16:creationId xmlns:a16="http://schemas.microsoft.com/office/drawing/2014/main" id="{2D843F54-1B63-9649-8DBD-163D333860AA}"/>
              </a:ext>
            </a:extLst>
          </p:cNvPr>
          <p:cNvSpPr txBox="1"/>
          <p:nvPr/>
        </p:nvSpPr>
        <p:spPr>
          <a:xfrm>
            <a:off x="2279576" y="116632"/>
            <a:ext cx="1224136" cy="339837"/>
          </a:xfrm>
          <a:prstGeom prst="rect">
            <a:avLst/>
          </a:prstGeom>
        </p:spPr>
        <p:txBody>
          <a:bodyPr vert="horz" wrap="square" lIns="0" tIns="0" rIns="0" bIns="0" rtlCol="0">
            <a:spAutoFit/>
          </a:bodyPr>
          <a:lstStyle/>
          <a:p>
            <a:pPr marL="80772">
              <a:lnSpc>
                <a:spcPts val="2929"/>
              </a:lnSpc>
            </a:pPr>
            <a:r>
              <a:rPr spc="-17" dirty="0">
                <a:solidFill>
                  <a:srgbClr val="E8877B"/>
                </a:solidFill>
                <a:latin typeface="WLPGVE+Calibri"/>
              </a:rPr>
              <a:t># of</a:t>
            </a:r>
            <a:r>
              <a:rPr lang="zh-CN" altLang="en-US" spc="-17" dirty="0">
                <a:solidFill>
                  <a:srgbClr val="E8877B"/>
                </a:solidFill>
                <a:latin typeface="WLPGVE+Calibri"/>
              </a:rPr>
              <a:t> </a:t>
            </a:r>
            <a:r>
              <a:rPr spc="-17" dirty="0">
                <a:solidFill>
                  <a:srgbClr val="E8877B"/>
                </a:solidFill>
                <a:latin typeface="WLPGVE+Calibri"/>
              </a:rPr>
              <a:t>filters</a:t>
            </a:r>
          </a:p>
        </p:txBody>
      </p:sp>
      <p:sp>
        <p:nvSpPr>
          <p:cNvPr id="17" name="矩形 16">
            <a:extLst>
              <a:ext uri="{FF2B5EF4-FFF2-40B4-BE49-F238E27FC236}">
                <a16:creationId xmlns:a16="http://schemas.microsoft.com/office/drawing/2014/main" id="{E012A767-55D3-9941-8C0C-3A4CE09068F9}"/>
              </a:ext>
            </a:extLst>
          </p:cNvPr>
          <p:cNvSpPr/>
          <p:nvPr/>
        </p:nvSpPr>
        <p:spPr>
          <a:xfrm>
            <a:off x="4295800" y="156437"/>
            <a:ext cx="1350178" cy="369332"/>
          </a:xfrm>
          <a:prstGeom prst="rect">
            <a:avLst/>
          </a:prstGeom>
        </p:spPr>
        <p:txBody>
          <a:bodyPr wrap="none">
            <a:spAutoFit/>
          </a:bodyPr>
          <a:lstStyle/>
          <a:p>
            <a:r>
              <a:rPr lang="en" altLang="zh-CN" spc="-17" dirty="0">
                <a:solidFill>
                  <a:srgbClr val="E8877B"/>
                </a:solidFill>
                <a:latin typeface="WLPGVE+Calibri"/>
                <a:cs typeface="WLPGVE+Calibri"/>
              </a:rPr>
              <a:t>size</a:t>
            </a:r>
            <a:r>
              <a:rPr lang="en" altLang="zh-CN" spc="-40" dirty="0">
                <a:solidFill>
                  <a:srgbClr val="E8877B"/>
                </a:solidFill>
                <a:latin typeface="Times New Roman"/>
                <a:cs typeface="Times New Roman"/>
              </a:rPr>
              <a:t> </a:t>
            </a:r>
            <a:r>
              <a:rPr lang="en" altLang="zh-CN" dirty="0">
                <a:solidFill>
                  <a:srgbClr val="E8877B"/>
                </a:solidFill>
                <a:latin typeface="WLPGVE+Calibri"/>
                <a:cs typeface="WLPGVE+Calibri"/>
              </a:rPr>
              <a:t>of filters</a:t>
            </a:r>
            <a:endParaRPr lang="zh-CN" altLang="en-US" dirty="0"/>
          </a:p>
        </p:txBody>
      </p:sp>
      <p:sp>
        <p:nvSpPr>
          <p:cNvPr id="6" name="文本框 5">
            <a:extLst>
              <a:ext uri="{FF2B5EF4-FFF2-40B4-BE49-F238E27FC236}">
                <a16:creationId xmlns:a16="http://schemas.microsoft.com/office/drawing/2014/main" id="{1849E93E-47A6-421A-BF2A-AC385309553A}"/>
              </a:ext>
            </a:extLst>
          </p:cNvPr>
          <p:cNvSpPr txBox="1"/>
          <p:nvPr/>
        </p:nvSpPr>
        <p:spPr>
          <a:xfrm>
            <a:off x="4996967" y="2780928"/>
            <a:ext cx="3043249" cy="523220"/>
          </a:xfrm>
          <a:prstGeom prst="rect">
            <a:avLst/>
          </a:prstGeom>
          <a:noFill/>
        </p:spPr>
        <p:txBody>
          <a:bodyPr wrap="square">
            <a:spAutoFit/>
          </a:bodyPr>
          <a:lstStyle/>
          <a:p>
            <a:r>
              <a:rPr lang="en-US" altLang="zh-CN" sz="1400" dirty="0" err="1">
                <a:solidFill>
                  <a:srgbClr val="0070C0"/>
                </a:solidFill>
                <a:latin typeface="微软雅黑" panose="020B0503020204020204" pitchFamily="34" charset="-122"/>
                <a:ea typeface="微软雅黑" panose="020B0503020204020204" pitchFamily="34" charset="-122"/>
              </a:rPr>
              <a:t>softmax</a:t>
            </a:r>
            <a:r>
              <a:rPr lang="zh-CN" altLang="en-US" sz="1400" dirty="0">
                <a:solidFill>
                  <a:srgbClr val="0070C0"/>
                </a:solidFill>
                <a:latin typeface="微软雅黑" panose="020B0503020204020204" pitchFamily="34" charset="-122"/>
                <a:ea typeface="微软雅黑" panose="020B0503020204020204" pitchFamily="34" charset="-122"/>
              </a:rPr>
              <a:t>分类器：任务是决定核大小，输出维度也不同，每次用新的分类器</a:t>
            </a:r>
            <a:endParaRPr lang="zh-CN" altLang="en-US" sz="1400" dirty="0"/>
          </a:p>
        </p:txBody>
      </p:sp>
      <p:sp>
        <p:nvSpPr>
          <p:cNvPr id="8" name="文本框 7">
            <a:extLst>
              <a:ext uri="{FF2B5EF4-FFF2-40B4-BE49-F238E27FC236}">
                <a16:creationId xmlns:a16="http://schemas.microsoft.com/office/drawing/2014/main" id="{D4194C0E-FDE6-4FC1-92DE-3C53696F5288}"/>
              </a:ext>
            </a:extLst>
          </p:cNvPr>
          <p:cNvSpPr txBox="1"/>
          <p:nvPr/>
        </p:nvSpPr>
        <p:spPr>
          <a:xfrm>
            <a:off x="4583832" y="506415"/>
            <a:ext cx="1728192"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选中第</a:t>
            </a:r>
            <a:r>
              <a:rPr lang="en-US" altLang="zh-CN" sz="1600" dirty="0">
                <a:solidFill>
                  <a:srgbClr val="0070C0"/>
                </a:solidFill>
                <a:latin typeface="微软雅黑" panose="020B0503020204020204" pitchFamily="34" charset="-122"/>
                <a:ea typeface="微软雅黑" panose="020B0503020204020204" pitchFamily="34" charset="-122"/>
              </a:rPr>
              <a:t>1</a:t>
            </a:r>
            <a:r>
              <a:rPr lang="zh-CN" altLang="en-US" sz="1600" dirty="0">
                <a:solidFill>
                  <a:srgbClr val="0070C0"/>
                </a:solidFill>
                <a:latin typeface="微软雅黑" panose="020B0503020204020204" pitchFamily="34" charset="-122"/>
                <a:ea typeface="微软雅黑" panose="020B0503020204020204" pitchFamily="34" charset="-122"/>
              </a:rPr>
              <a:t>种方案</a:t>
            </a:r>
            <a:endParaRPr lang="zh-CN" altLang="en-US" sz="1600" dirty="0"/>
          </a:p>
        </p:txBody>
      </p:sp>
      <p:sp>
        <p:nvSpPr>
          <p:cNvPr id="9" name="文本框 8">
            <a:extLst>
              <a:ext uri="{FF2B5EF4-FFF2-40B4-BE49-F238E27FC236}">
                <a16:creationId xmlns:a16="http://schemas.microsoft.com/office/drawing/2014/main" id="{FC5D6146-72B9-4760-A487-192EEAA066BE}"/>
              </a:ext>
            </a:extLst>
          </p:cNvPr>
          <p:cNvSpPr txBox="1"/>
          <p:nvPr/>
        </p:nvSpPr>
        <p:spPr>
          <a:xfrm>
            <a:off x="4727848" y="6526507"/>
            <a:ext cx="714177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同样对</a:t>
            </a:r>
            <a:r>
              <a:rPr lang="en-US" altLang="zh-CN" sz="1600" dirty="0">
                <a:solidFill>
                  <a:srgbClr val="0070C0"/>
                </a:solidFill>
                <a:latin typeface="微软雅黑" panose="020B0503020204020204" pitchFamily="34" charset="-122"/>
                <a:ea typeface="微软雅黑" panose="020B0503020204020204" pitchFamily="34" charset="-122"/>
              </a:rPr>
              <a:t>a2</a:t>
            </a:r>
            <a:r>
              <a:rPr lang="zh-CN" altLang="en-US" sz="1600" dirty="0">
                <a:solidFill>
                  <a:srgbClr val="0070C0"/>
                </a:solidFill>
                <a:latin typeface="微软雅黑" panose="020B0503020204020204" pitchFamily="34" charset="-122"/>
                <a:ea typeface="微软雅黑" panose="020B0503020204020204" pitchFamily="34" charset="-122"/>
              </a:rPr>
              <a:t>做</a:t>
            </a:r>
            <a:r>
              <a:rPr lang="en-US" altLang="zh-CN" sz="1600" dirty="0">
                <a:solidFill>
                  <a:srgbClr val="0070C0"/>
                </a:solidFill>
                <a:latin typeface="微软雅黑" panose="020B0503020204020204" pitchFamily="34" charset="-122"/>
                <a:ea typeface="微软雅黑" panose="020B0503020204020204" pitchFamily="34" charset="-122"/>
              </a:rPr>
              <a:t>embedding</a:t>
            </a:r>
            <a:r>
              <a:rPr lang="zh-CN" altLang="en-US" sz="1600" dirty="0">
                <a:solidFill>
                  <a:srgbClr val="0070C0"/>
                </a:solidFill>
                <a:latin typeface="微软雅黑" panose="020B0503020204020204" pitchFamily="34" charset="-122"/>
                <a:ea typeface="微软雅黑" panose="020B0503020204020204" pitchFamily="34" charset="-122"/>
              </a:rPr>
              <a:t>得到</a:t>
            </a:r>
            <a:r>
              <a:rPr lang="en-US" altLang="zh-CN" sz="1600" dirty="0">
                <a:solidFill>
                  <a:srgbClr val="0070C0"/>
                </a:solidFill>
                <a:latin typeface="微软雅黑" panose="020B0503020204020204" pitchFamily="34" charset="-122"/>
                <a:ea typeface="微软雅黑" panose="020B0503020204020204" pitchFamily="34" charset="-122"/>
              </a:rPr>
              <a:t>x2, </a:t>
            </a:r>
            <a:r>
              <a:rPr lang="zh-CN" altLang="en-US" sz="1600" dirty="0">
                <a:solidFill>
                  <a:srgbClr val="0070C0"/>
                </a:solidFill>
                <a:latin typeface="微软雅黑" panose="020B0503020204020204" pitchFamily="34" charset="-122"/>
                <a:ea typeface="微软雅黑" panose="020B0503020204020204" pitchFamily="34" charset="-122"/>
              </a:rPr>
              <a:t>维度与</a:t>
            </a:r>
            <a:r>
              <a:rPr lang="en-US" altLang="zh-CN" sz="1600" dirty="0">
                <a:solidFill>
                  <a:srgbClr val="0070C0"/>
                </a:solidFill>
                <a:latin typeface="微软雅黑" panose="020B0503020204020204" pitchFamily="34" charset="-122"/>
                <a:ea typeface="微软雅黑" panose="020B0503020204020204" pitchFamily="34" charset="-122"/>
              </a:rPr>
              <a:t>x1</a:t>
            </a:r>
            <a:r>
              <a:rPr lang="zh-CN" altLang="en-US" sz="1600" dirty="0">
                <a:solidFill>
                  <a:srgbClr val="0070C0"/>
                </a:solidFill>
                <a:latin typeface="微软雅黑" panose="020B0503020204020204" pitchFamily="34" charset="-122"/>
                <a:ea typeface="微软雅黑" panose="020B0503020204020204" pitchFamily="34" charset="-122"/>
              </a:rPr>
              <a:t>相同，因为</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要求输入</a:t>
            </a:r>
            <a:r>
              <a:rPr lang="en-US" altLang="zh-CN" sz="1600" dirty="0">
                <a:solidFill>
                  <a:srgbClr val="0070C0"/>
                </a:solidFill>
                <a:latin typeface="微软雅黑" panose="020B0503020204020204" pitchFamily="34" charset="-122"/>
                <a:ea typeface="微软雅黑" panose="020B0503020204020204" pitchFamily="34" charset="-122"/>
              </a:rPr>
              <a:t>x</a:t>
            </a:r>
            <a:r>
              <a:rPr lang="zh-CN" altLang="en-US" sz="1600" dirty="0">
                <a:solidFill>
                  <a:srgbClr val="0070C0"/>
                </a:solidFill>
                <a:latin typeface="微软雅黑" panose="020B0503020204020204" pitchFamily="34" charset="-122"/>
                <a:ea typeface="微软雅黑" panose="020B0503020204020204" pitchFamily="34" charset="-122"/>
              </a:rPr>
              <a:t>维度一样</a:t>
            </a:r>
            <a:endParaRPr lang="zh-CN"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BB4A878-707B-914B-A95C-AB9022C92F78}"/>
              </a:ext>
            </a:extLst>
          </p:cNvPr>
          <p:cNvPicPr>
            <a:picLocks noChangeAspect="1"/>
          </p:cNvPicPr>
          <p:nvPr/>
        </p:nvPicPr>
        <p:blipFill>
          <a:blip r:embed="rId2"/>
          <a:stretch>
            <a:fillRect/>
          </a:stretch>
        </p:blipFill>
        <p:spPr>
          <a:xfrm>
            <a:off x="0" y="5568"/>
            <a:ext cx="12192000" cy="6846864"/>
          </a:xfrm>
          <a:prstGeom prst="rect">
            <a:avLst/>
          </a:prstGeom>
        </p:spPr>
      </p:pic>
      <p:sp>
        <p:nvSpPr>
          <p:cNvPr id="23" name="object 3">
            <a:extLst>
              <a:ext uri="{FF2B5EF4-FFF2-40B4-BE49-F238E27FC236}">
                <a16:creationId xmlns:a16="http://schemas.microsoft.com/office/drawing/2014/main" id="{33CC1997-36D0-8841-857B-BCAE939395C0}"/>
              </a:ext>
            </a:extLst>
          </p:cNvPr>
          <p:cNvSpPr txBox="1"/>
          <p:nvPr/>
        </p:nvSpPr>
        <p:spPr>
          <a:xfrm>
            <a:off x="2279576" y="116632"/>
            <a:ext cx="1224136" cy="339837"/>
          </a:xfrm>
          <a:prstGeom prst="rect">
            <a:avLst/>
          </a:prstGeom>
        </p:spPr>
        <p:txBody>
          <a:bodyPr vert="horz" wrap="square" lIns="0" tIns="0" rIns="0" bIns="0" rtlCol="0">
            <a:spAutoFit/>
          </a:bodyPr>
          <a:lstStyle/>
          <a:p>
            <a:pPr marL="80772">
              <a:lnSpc>
                <a:spcPts val="2929"/>
              </a:lnSpc>
            </a:pPr>
            <a:r>
              <a:rPr spc="-17" dirty="0">
                <a:solidFill>
                  <a:srgbClr val="E8877B"/>
                </a:solidFill>
                <a:latin typeface="WLPGVE+Calibri"/>
              </a:rPr>
              <a:t># of</a:t>
            </a:r>
            <a:r>
              <a:rPr lang="zh-CN" altLang="en-US" spc="-17" dirty="0">
                <a:solidFill>
                  <a:srgbClr val="E8877B"/>
                </a:solidFill>
                <a:latin typeface="WLPGVE+Calibri"/>
              </a:rPr>
              <a:t> </a:t>
            </a:r>
            <a:r>
              <a:rPr spc="-17" dirty="0">
                <a:solidFill>
                  <a:srgbClr val="E8877B"/>
                </a:solidFill>
                <a:latin typeface="WLPGVE+Calibri"/>
              </a:rPr>
              <a:t>filters</a:t>
            </a:r>
          </a:p>
        </p:txBody>
      </p:sp>
      <p:sp>
        <p:nvSpPr>
          <p:cNvPr id="24" name="矩形 23">
            <a:extLst>
              <a:ext uri="{FF2B5EF4-FFF2-40B4-BE49-F238E27FC236}">
                <a16:creationId xmlns:a16="http://schemas.microsoft.com/office/drawing/2014/main" id="{3EAFC2B7-9A2B-4649-B251-CFA8B9D53859}"/>
              </a:ext>
            </a:extLst>
          </p:cNvPr>
          <p:cNvSpPr/>
          <p:nvPr/>
        </p:nvSpPr>
        <p:spPr>
          <a:xfrm>
            <a:off x="4295800" y="156437"/>
            <a:ext cx="1350178" cy="369332"/>
          </a:xfrm>
          <a:prstGeom prst="rect">
            <a:avLst/>
          </a:prstGeom>
        </p:spPr>
        <p:txBody>
          <a:bodyPr wrap="none">
            <a:spAutoFit/>
          </a:bodyPr>
          <a:lstStyle/>
          <a:p>
            <a:r>
              <a:rPr lang="en" altLang="zh-CN" spc="-17" dirty="0">
                <a:solidFill>
                  <a:srgbClr val="E8877B"/>
                </a:solidFill>
                <a:latin typeface="WLPGVE+Calibri"/>
                <a:cs typeface="WLPGVE+Calibri"/>
              </a:rPr>
              <a:t>size</a:t>
            </a:r>
            <a:r>
              <a:rPr lang="en" altLang="zh-CN" spc="-40" dirty="0">
                <a:solidFill>
                  <a:srgbClr val="E8877B"/>
                </a:solidFill>
                <a:latin typeface="Times New Roman"/>
                <a:cs typeface="Times New Roman"/>
              </a:rPr>
              <a:t> </a:t>
            </a:r>
            <a:r>
              <a:rPr lang="en" altLang="zh-CN" dirty="0">
                <a:solidFill>
                  <a:srgbClr val="E8877B"/>
                </a:solidFill>
                <a:latin typeface="WLPGVE+Calibri"/>
                <a:cs typeface="WLPGVE+Calibri"/>
              </a:rPr>
              <a:t>of filters</a:t>
            </a:r>
            <a:endParaRPr lang="zh-CN" altLang="en-US" dirty="0"/>
          </a:p>
        </p:txBody>
      </p:sp>
      <p:sp>
        <p:nvSpPr>
          <p:cNvPr id="27" name="矩形 26">
            <a:extLst>
              <a:ext uri="{FF2B5EF4-FFF2-40B4-BE49-F238E27FC236}">
                <a16:creationId xmlns:a16="http://schemas.microsoft.com/office/drawing/2014/main" id="{3B38A875-DE62-F741-8DFE-B50B5F63FAE9}"/>
              </a:ext>
            </a:extLst>
          </p:cNvPr>
          <p:cNvSpPr/>
          <p:nvPr/>
        </p:nvSpPr>
        <p:spPr>
          <a:xfrm>
            <a:off x="6566984" y="156437"/>
            <a:ext cx="724622" cy="369332"/>
          </a:xfrm>
          <a:prstGeom prst="rect">
            <a:avLst/>
          </a:prstGeom>
        </p:spPr>
        <p:txBody>
          <a:bodyPr wrap="none">
            <a:spAutoFit/>
          </a:bodyPr>
          <a:lstStyle/>
          <a:p>
            <a:r>
              <a:rPr lang="en" altLang="zh-CN" spc="-17" dirty="0">
                <a:solidFill>
                  <a:srgbClr val="E8877B"/>
                </a:solidFill>
                <a:latin typeface="WLPGVE+Calibri"/>
                <a:cs typeface="WLPGVE+Calibri"/>
              </a:rPr>
              <a:t>Stride</a:t>
            </a:r>
            <a:endParaRPr lang="zh-CN" altLang="en-US" dirty="0"/>
          </a:p>
        </p:txBody>
      </p:sp>
      <p:pic>
        <p:nvPicPr>
          <p:cNvPr id="28" name="图片 27">
            <a:extLst>
              <a:ext uri="{FF2B5EF4-FFF2-40B4-BE49-F238E27FC236}">
                <a16:creationId xmlns:a16="http://schemas.microsoft.com/office/drawing/2014/main" id="{D3E9184C-DE31-B848-8BBB-D5B9E4AC7EE6}"/>
              </a:ext>
            </a:extLst>
          </p:cNvPr>
          <p:cNvPicPr>
            <a:picLocks noChangeAspect="1"/>
          </p:cNvPicPr>
          <p:nvPr/>
        </p:nvPicPr>
        <p:blipFill>
          <a:blip r:embed="rId3"/>
          <a:stretch>
            <a:fillRect/>
          </a:stretch>
        </p:blipFill>
        <p:spPr>
          <a:xfrm>
            <a:off x="10096" y="24160"/>
            <a:ext cx="1919536" cy="785952"/>
          </a:xfrm>
          <a:prstGeom prst="rect">
            <a:avLst/>
          </a:prstGeom>
        </p:spPr>
      </p:pic>
      <p:sp>
        <p:nvSpPr>
          <p:cNvPr id="7" name="文本框 6">
            <a:extLst>
              <a:ext uri="{FF2B5EF4-FFF2-40B4-BE49-F238E27FC236}">
                <a16:creationId xmlns:a16="http://schemas.microsoft.com/office/drawing/2014/main" id="{18E34DAF-2302-479C-8B16-5E8337AD311C}"/>
              </a:ext>
            </a:extLst>
          </p:cNvPr>
          <p:cNvSpPr txBox="1"/>
          <p:nvPr/>
        </p:nvSpPr>
        <p:spPr>
          <a:xfrm>
            <a:off x="7257925" y="341103"/>
            <a:ext cx="1728192" cy="584775"/>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同理预测步长，选中第</a:t>
            </a:r>
            <a:r>
              <a:rPr lang="en-US" altLang="zh-CN" sz="1600" dirty="0">
                <a:solidFill>
                  <a:srgbClr val="0070C0"/>
                </a:solidFill>
                <a:latin typeface="微软雅黑" panose="020B0503020204020204" pitchFamily="34" charset="-122"/>
                <a:ea typeface="微软雅黑" panose="020B0503020204020204" pitchFamily="34" charset="-122"/>
              </a:rPr>
              <a:t>2</a:t>
            </a:r>
            <a:r>
              <a:rPr lang="zh-CN" altLang="en-US" sz="1600" dirty="0">
                <a:solidFill>
                  <a:srgbClr val="0070C0"/>
                </a:solidFill>
                <a:latin typeface="微软雅黑" panose="020B0503020204020204" pitchFamily="34" charset="-122"/>
                <a:ea typeface="微软雅黑" panose="020B0503020204020204" pitchFamily="34" charset="-122"/>
              </a:rPr>
              <a:t>种方案</a:t>
            </a:r>
            <a:endParaRPr lang="zh-CN"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04E33B1-FFA1-F448-B385-E53455B03576}"/>
              </a:ext>
            </a:extLst>
          </p:cNvPr>
          <p:cNvPicPr>
            <a:picLocks noChangeAspect="1"/>
          </p:cNvPicPr>
          <p:nvPr/>
        </p:nvPicPr>
        <p:blipFill>
          <a:blip r:embed="rId3"/>
          <a:stretch>
            <a:fillRect/>
          </a:stretch>
        </p:blipFill>
        <p:spPr>
          <a:xfrm>
            <a:off x="0" y="39496"/>
            <a:ext cx="12192000" cy="6779007"/>
          </a:xfrm>
          <a:prstGeom prst="rect">
            <a:avLst/>
          </a:prstGeom>
        </p:spPr>
      </p:pic>
      <p:sp>
        <p:nvSpPr>
          <p:cNvPr id="3" name="文本框 2">
            <a:extLst>
              <a:ext uri="{FF2B5EF4-FFF2-40B4-BE49-F238E27FC236}">
                <a16:creationId xmlns:a16="http://schemas.microsoft.com/office/drawing/2014/main" id="{3F012EB5-FE0C-4896-9B6D-783B03001812}"/>
              </a:ext>
            </a:extLst>
          </p:cNvPr>
          <p:cNvSpPr txBox="1"/>
          <p:nvPr/>
        </p:nvSpPr>
        <p:spPr>
          <a:xfrm>
            <a:off x="8688288" y="332656"/>
            <a:ext cx="2880320" cy="830997"/>
          </a:xfrm>
          <a:prstGeom prst="rect">
            <a:avLst/>
          </a:prstGeom>
          <a:noFill/>
        </p:spPr>
        <p:txBody>
          <a:bodyPr wrap="square">
            <a:spAutoFit/>
          </a:bodyPr>
          <a:lstStyle/>
          <a:p>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运行</a:t>
            </a:r>
            <a:r>
              <a:rPr lang="en-US" altLang="zh-CN" sz="1600" dirty="0">
                <a:solidFill>
                  <a:srgbClr val="0070C0"/>
                </a:solidFill>
                <a:latin typeface="微软雅黑" panose="020B0503020204020204" pitchFamily="34" charset="-122"/>
                <a:ea typeface="微软雅黑" panose="020B0503020204020204" pitchFamily="34" charset="-122"/>
              </a:rPr>
              <a:t>60</a:t>
            </a:r>
            <a:r>
              <a:rPr lang="zh-CN" altLang="en-US" sz="1600" dirty="0">
                <a:solidFill>
                  <a:srgbClr val="0070C0"/>
                </a:solidFill>
                <a:latin typeface="微软雅黑" panose="020B0503020204020204" pitchFamily="34" charset="-122"/>
                <a:ea typeface="微软雅黑" panose="020B0503020204020204" pitchFamily="34" charset="-122"/>
              </a:rPr>
              <a:t>步，对</a:t>
            </a:r>
            <a:r>
              <a:rPr lang="en-US" altLang="zh-CN" sz="1600" dirty="0">
                <a:solidFill>
                  <a:srgbClr val="0070C0"/>
                </a:solidFill>
                <a:latin typeface="微软雅黑" panose="020B0503020204020204" pitchFamily="34" charset="-122"/>
                <a:ea typeface="微软雅黑" panose="020B0503020204020204" pitchFamily="34" charset="-122"/>
              </a:rPr>
              <a:t>20</a:t>
            </a:r>
            <a:r>
              <a:rPr lang="zh-CN" altLang="en-US" sz="1600" dirty="0">
                <a:solidFill>
                  <a:srgbClr val="0070C0"/>
                </a:solidFill>
                <a:latin typeface="微软雅黑" panose="020B0503020204020204" pitchFamily="34" charset="-122"/>
                <a:ea typeface="微软雅黑" panose="020B0503020204020204" pitchFamily="34" charset="-122"/>
              </a:rPr>
              <a:t>层</a:t>
            </a:r>
            <a:r>
              <a:rPr lang="en-US" altLang="zh-CN" sz="1600" dirty="0">
                <a:solidFill>
                  <a:srgbClr val="0070C0"/>
                </a:solidFill>
                <a:latin typeface="微软雅黑" panose="020B0503020204020204" pitchFamily="34" charset="-122"/>
                <a:ea typeface="微软雅黑" panose="020B0503020204020204" pitchFamily="34" charset="-122"/>
              </a:rPr>
              <a:t>CONV</a:t>
            </a:r>
            <a:r>
              <a:rPr lang="zh-CN" altLang="en-US" sz="1600" dirty="0">
                <a:solidFill>
                  <a:srgbClr val="0070C0"/>
                </a:solidFill>
                <a:latin typeface="微软雅黑" panose="020B0503020204020204" pitchFamily="34" charset="-122"/>
                <a:ea typeface="微软雅黑" panose="020B0503020204020204" pitchFamily="34" charset="-122"/>
              </a:rPr>
              <a:t>的结构进行预测，</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最终结果即搜索得到的</a:t>
            </a:r>
            <a:r>
              <a:rPr lang="en-US" altLang="zh-CN" sz="1600" dirty="0">
                <a:solidFill>
                  <a:srgbClr val="0070C0"/>
                </a:solidFill>
                <a:latin typeface="微软雅黑" panose="020B0503020204020204" pitchFamily="34" charset="-122"/>
                <a:ea typeface="微软雅黑" panose="020B0503020204020204" pitchFamily="34" charset="-122"/>
              </a:rPr>
              <a:t>CNN</a:t>
            </a:r>
            <a:endParaRPr lang="zh-CN" altLang="en-US" sz="1600" dirty="0"/>
          </a:p>
        </p:txBody>
      </p:sp>
    </p:spTree>
    <p:extLst>
      <p:ext uri="{BB962C8B-B14F-4D97-AF65-F5344CB8AC3E}">
        <p14:creationId xmlns:p14="http://schemas.microsoft.com/office/powerpoint/2010/main" val="369945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337717" y="2555434"/>
            <a:ext cx="5792722"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Training</a:t>
            </a:r>
            <a:r>
              <a:rPr sz="3600" spc="227" dirty="0">
                <a:solidFill>
                  <a:srgbClr val="000000"/>
                </a:solidFill>
                <a:latin typeface="Times New Roman"/>
                <a:cs typeface="Times New Roman"/>
              </a:rPr>
              <a:t> </a:t>
            </a:r>
            <a:r>
              <a:rPr sz="3600" dirty="0">
                <a:solidFill>
                  <a:srgbClr val="000000"/>
                </a:solidFill>
                <a:latin typeface="QWABQD+LucidaBright-Demi"/>
                <a:cs typeface="QWABQD+LucidaBright-Demi"/>
              </a:rPr>
              <a:t>Controller</a:t>
            </a:r>
            <a:r>
              <a:rPr sz="3600" spc="219" dirty="0">
                <a:solidFill>
                  <a:srgbClr val="000000"/>
                </a:solidFill>
                <a:latin typeface="Times New Roman"/>
                <a:cs typeface="Times New Roman"/>
              </a:rPr>
              <a:t> </a:t>
            </a:r>
            <a:r>
              <a:rPr sz="3600" dirty="0">
                <a:solidFill>
                  <a:srgbClr val="000000"/>
                </a:solidFill>
                <a:latin typeface="QWABQD+LucidaBright-Demi"/>
                <a:cs typeface="QWABQD+LucidaBright-Demi"/>
              </a:rPr>
              <a:t>RNN</a:t>
            </a:r>
          </a:p>
        </p:txBody>
      </p:sp>
      <p:sp>
        <p:nvSpPr>
          <p:cNvPr id="4" name="文本框 3">
            <a:extLst>
              <a:ext uri="{FF2B5EF4-FFF2-40B4-BE49-F238E27FC236}">
                <a16:creationId xmlns:a16="http://schemas.microsoft.com/office/drawing/2014/main" id="{F7E4903C-2589-49FF-9FEA-82D7FFC8FFCE}"/>
              </a:ext>
            </a:extLst>
          </p:cNvPr>
          <p:cNvSpPr txBox="1"/>
          <p:nvPr/>
        </p:nvSpPr>
        <p:spPr>
          <a:xfrm>
            <a:off x="4505886" y="3456820"/>
            <a:ext cx="303027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之前设计的</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称为控制器</a:t>
            </a:r>
            <a:endParaRPr lang="zh-CN" alt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297906" y="107053"/>
            <a:ext cx="7748305"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How</a:t>
            </a:r>
            <a:r>
              <a:rPr sz="3600" spc="223" dirty="0">
                <a:solidFill>
                  <a:srgbClr val="000000"/>
                </a:solidFill>
                <a:latin typeface="Times New Roman"/>
                <a:cs typeface="Times New Roman"/>
              </a:rPr>
              <a:t> </a:t>
            </a:r>
            <a:r>
              <a:rPr sz="3600" dirty="0">
                <a:solidFill>
                  <a:srgbClr val="000000"/>
                </a:solidFill>
                <a:latin typeface="QWABQD+LucidaBright-Demi"/>
                <a:cs typeface="QWABQD+LucidaBright-Demi"/>
              </a:rPr>
              <a:t>to</a:t>
            </a:r>
            <a:r>
              <a:rPr sz="3600" spc="226" dirty="0">
                <a:solidFill>
                  <a:srgbClr val="000000"/>
                </a:solidFill>
                <a:latin typeface="Times New Roman"/>
                <a:cs typeface="Times New Roman"/>
              </a:rPr>
              <a:t> </a:t>
            </a:r>
            <a:r>
              <a:rPr sz="3600" dirty="0">
                <a:solidFill>
                  <a:srgbClr val="000000"/>
                </a:solidFill>
                <a:latin typeface="QWABQD+LucidaBright-Demi"/>
                <a:cs typeface="QWABQD+LucidaBright-Demi"/>
              </a:rPr>
              <a:t>train</a:t>
            </a:r>
            <a:r>
              <a:rPr sz="3600" spc="217" dirty="0">
                <a:solidFill>
                  <a:srgbClr val="000000"/>
                </a:solidFill>
                <a:latin typeface="Times New Roman"/>
                <a:cs typeface="Times New Roman"/>
              </a:rPr>
              <a:t> </a:t>
            </a:r>
            <a:r>
              <a:rPr sz="3600" dirty="0">
                <a:solidFill>
                  <a:srgbClr val="000000"/>
                </a:solidFill>
                <a:latin typeface="QWABQD+LucidaBright-Demi"/>
                <a:cs typeface="QWABQD+LucidaBright-Demi"/>
              </a:rPr>
              <a:t>the</a:t>
            </a:r>
            <a:r>
              <a:rPr sz="3600" spc="228" dirty="0">
                <a:solidFill>
                  <a:srgbClr val="000000"/>
                </a:solidFill>
                <a:latin typeface="Times New Roman"/>
                <a:cs typeface="Times New Roman"/>
              </a:rPr>
              <a:t> </a:t>
            </a:r>
            <a:r>
              <a:rPr sz="3600" dirty="0">
                <a:solidFill>
                  <a:srgbClr val="000000"/>
                </a:solidFill>
                <a:latin typeface="QWABQD+LucidaBright-Demi"/>
                <a:cs typeface="QWABQD+LucidaBright-Demi"/>
              </a:rPr>
              <a:t>controller</a:t>
            </a:r>
            <a:r>
              <a:rPr sz="3600" spc="222" dirty="0">
                <a:solidFill>
                  <a:srgbClr val="000000"/>
                </a:solidFill>
                <a:latin typeface="Times New Roman"/>
                <a:cs typeface="Times New Roman"/>
              </a:rPr>
              <a:t> </a:t>
            </a:r>
            <a:r>
              <a:rPr sz="3600" dirty="0">
                <a:solidFill>
                  <a:srgbClr val="000000"/>
                </a:solidFill>
                <a:latin typeface="QWABQD+LucidaBright-Demi"/>
                <a:cs typeface="QWABQD+LucidaBright-Demi"/>
              </a:rPr>
              <a:t>RNN?</a:t>
            </a:r>
          </a:p>
        </p:txBody>
      </p:sp>
      <p:sp>
        <p:nvSpPr>
          <p:cNvPr id="4" name="object 4"/>
          <p:cNvSpPr txBox="1"/>
          <p:nvPr/>
        </p:nvSpPr>
        <p:spPr>
          <a:xfrm>
            <a:off x="917482" y="863213"/>
            <a:ext cx="10319547" cy="2531912"/>
          </a:xfrm>
          <a:prstGeom prst="rect">
            <a:avLst/>
          </a:prstGeom>
        </p:spPr>
        <p:txBody>
          <a:bodyPr vert="horz" wrap="square" lIns="0" tIns="0" rIns="0" bIns="0" rtlCol="0">
            <a:spAutoFit/>
          </a:bodyPr>
          <a:lstStyle/>
          <a:p>
            <a:pPr marL="0" marR="0">
              <a:lnSpc>
                <a:spcPts val="2317"/>
              </a:lnSpc>
              <a:spcBef>
                <a:spcPts val="0"/>
              </a:spcBef>
              <a:spcAft>
                <a:spcPts val="0"/>
              </a:spcAft>
            </a:pPr>
            <a:r>
              <a:rPr sz="2400" dirty="0">
                <a:solidFill>
                  <a:srgbClr val="000000"/>
                </a:solidFill>
                <a:latin typeface="MSPJOW+ArialMT"/>
                <a:cs typeface="MSPJOW+ArialMT"/>
              </a:rPr>
              <a:t>•</a:t>
            </a:r>
            <a:r>
              <a:rPr sz="2400" spc="120" dirty="0">
                <a:solidFill>
                  <a:srgbClr val="000000"/>
                </a:solidFill>
                <a:latin typeface="Times New Roman"/>
                <a:cs typeface="Times New Roman"/>
              </a:rPr>
              <a:t> </a:t>
            </a:r>
            <a:r>
              <a:rPr sz="2400" dirty="0">
                <a:solidFill>
                  <a:srgbClr val="000000"/>
                </a:solidFill>
                <a:latin typeface="WLPGVE+Calibri"/>
                <a:cs typeface="WLPGVE+Calibri"/>
              </a:rPr>
              <a:t>The</a:t>
            </a:r>
            <a:r>
              <a:rPr sz="2400" spc="-69" dirty="0">
                <a:solidFill>
                  <a:srgbClr val="000000"/>
                </a:solidFill>
                <a:latin typeface="Times New Roman"/>
                <a:cs typeface="Times New Roman"/>
              </a:rPr>
              <a:t> </a:t>
            </a:r>
            <a:r>
              <a:rPr sz="2400" spc="-11" dirty="0">
                <a:solidFill>
                  <a:srgbClr val="000000"/>
                </a:solidFill>
                <a:latin typeface="WLPGVE+Calibri"/>
                <a:cs typeface="WLPGVE+Calibri"/>
              </a:rPr>
              <a:t>controller</a:t>
            </a:r>
            <a:r>
              <a:rPr sz="2400" spc="-57" dirty="0">
                <a:solidFill>
                  <a:srgbClr val="000000"/>
                </a:solidFill>
                <a:latin typeface="Times New Roman"/>
                <a:cs typeface="Times New Roman"/>
              </a:rPr>
              <a:t> </a:t>
            </a:r>
            <a:r>
              <a:rPr sz="2400" dirty="0">
                <a:solidFill>
                  <a:srgbClr val="000000"/>
                </a:solidFill>
                <a:latin typeface="WLPGVE+Calibri"/>
                <a:cs typeface="WLPGVE+Calibri"/>
              </a:rPr>
              <a:t>RNN</a:t>
            </a:r>
            <a:r>
              <a:rPr sz="2400" spc="-63" dirty="0">
                <a:solidFill>
                  <a:srgbClr val="000000"/>
                </a:solidFill>
                <a:latin typeface="Times New Roman"/>
                <a:cs typeface="Times New Roman"/>
              </a:rPr>
              <a:t> </a:t>
            </a:r>
            <a:r>
              <a:rPr sz="2400" dirty="0">
                <a:solidFill>
                  <a:srgbClr val="000000"/>
                </a:solidFill>
                <a:latin typeface="WLPGVE+Calibri"/>
                <a:cs typeface="WLPGVE+Calibri"/>
              </a:rPr>
              <a:t>outputs</a:t>
            </a:r>
            <a:r>
              <a:rPr sz="2400" spc="-58" dirty="0">
                <a:solidFill>
                  <a:srgbClr val="000000"/>
                </a:solidFill>
                <a:latin typeface="Times New Roman"/>
                <a:cs typeface="Times New Roman"/>
              </a:rPr>
              <a:t> </a:t>
            </a:r>
            <a:r>
              <a:rPr sz="2400" dirty="0">
                <a:solidFill>
                  <a:srgbClr val="000000"/>
                </a:solidFill>
                <a:latin typeface="WLPGVE+Calibri"/>
                <a:cs typeface="WLPGVE+Calibri"/>
              </a:rPr>
              <a:t>the</a:t>
            </a:r>
            <a:r>
              <a:rPr sz="2400" spc="-70" dirty="0">
                <a:solidFill>
                  <a:srgbClr val="000000"/>
                </a:solidFill>
                <a:latin typeface="Times New Roman"/>
                <a:cs typeface="Times New Roman"/>
              </a:rPr>
              <a:t> </a:t>
            </a:r>
            <a:r>
              <a:rPr sz="2400" spc="-20" dirty="0">
                <a:solidFill>
                  <a:srgbClr val="0432FF"/>
                </a:solidFill>
                <a:latin typeface="WLPGVE+Calibri"/>
                <a:cs typeface="WLPGVE+Calibri"/>
              </a:rPr>
              <a:t>hyper-parameters</a:t>
            </a:r>
            <a:r>
              <a:rPr sz="2400" spc="-37" dirty="0">
                <a:solidFill>
                  <a:srgbClr val="000000"/>
                </a:solidFill>
                <a:latin typeface="Times New Roman"/>
                <a:cs typeface="Times New Roman"/>
              </a:rPr>
              <a:t> </a:t>
            </a:r>
            <a:r>
              <a:rPr sz="2400" dirty="0">
                <a:solidFill>
                  <a:srgbClr val="000000"/>
                </a:solidFill>
                <a:latin typeface="WLPGVE+Calibri"/>
                <a:cs typeface="WLPGVE+Calibri"/>
              </a:rPr>
              <a:t>of</a:t>
            </a:r>
            <a:r>
              <a:rPr sz="2400" spc="-66" dirty="0">
                <a:solidFill>
                  <a:srgbClr val="000000"/>
                </a:solidFill>
                <a:latin typeface="Times New Roman"/>
                <a:cs typeface="Times New Roman"/>
              </a:rPr>
              <a:t> </a:t>
            </a:r>
            <a:r>
              <a:rPr sz="2400" dirty="0">
                <a:solidFill>
                  <a:srgbClr val="000000"/>
                </a:solidFill>
                <a:latin typeface="WLPGVE+Calibri"/>
                <a:cs typeface="WLPGVE+Calibri"/>
              </a:rPr>
              <a:t>a</a:t>
            </a:r>
            <a:r>
              <a:rPr sz="2400" spc="-66" dirty="0">
                <a:solidFill>
                  <a:srgbClr val="000000"/>
                </a:solidFill>
                <a:latin typeface="Times New Roman"/>
                <a:cs typeface="Times New Roman"/>
              </a:rPr>
              <a:t> </a:t>
            </a:r>
            <a:r>
              <a:rPr sz="2400" dirty="0">
                <a:solidFill>
                  <a:srgbClr val="000000"/>
                </a:solidFill>
                <a:latin typeface="WLPGVE+Calibri"/>
                <a:cs typeface="WLPGVE+Calibri"/>
              </a:rPr>
              <a:t>CNN.</a:t>
            </a:r>
          </a:p>
          <a:p>
            <a:pPr marL="0" marR="0">
              <a:lnSpc>
                <a:spcPts val="2317"/>
              </a:lnSpc>
              <a:spcBef>
                <a:spcPts val="1982"/>
              </a:spcBef>
              <a:spcAft>
                <a:spcPts val="0"/>
              </a:spcAft>
            </a:pPr>
            <a:r>
              <a:rPr sz="2400" dirty="0">
                <a:solidFill>
                  <a:srgbClr val="000000"/>
                </a:solidFill>
                <a:latin typeface="MSPJOW+ArialMT"/>
                <a:cs typeface="MSPJOW+ArialMT"/>
              </a:rPr>
              <a:t>•</a:t>
            </a:r>
            <a:r>
              <a:rPr sz="2400" spc="120" dirty="0">
                <a:solidFill>
                  <a:srgbClr val="000000"/>
                </a:solidFill>
                <a:latin typeface="Times New Roman"/>
                <a:cs typeface="Times New Roman"/>
              </a:rPr>
              <a:t> </a:t>
            </a:r>
            <a:r>
              <a:rPr sz="2400" dirty="0">
                <a:solidFill>
                  <a:srgbClr val="000000"/>
                </a:solidFill>
                <a:latin typeface="WLPGVE+Calibri"/>
                <a:cs typeface="WLPGVE+Calibri"/>
              </a:rPr>
              <a:t>With</a:t>
            </a:r>
            <a:r>
              <a:rPr sz="2400" spc="-52" dirty="0">
                <a:solidFill>
                  <a:srgbClr val="000000"/>
                </a:solidFill>
                <a:latin typeface="Times New Roman"/>
                <a:cs typeface="Times New Roman"/>
              </a:rPr>
              <a:t> </a:t>
            </a:r>
            <a:r>
              <a:rPr sz="2400" dirty="0">
                <a:solidFill>
                  <a:srgbClr val="000000"/>
                </a:solidFill>
                <a:latin typeface="WLPGVE+Calibri"/>
                <a:cs typeface="WLPGVE+Calibri"/>
              </a:rPr>
              <a:t>the</a:t>
            </a:r>
            <a:r>
              <a:rPr sz="2400" spc="-70" dirty="0">
                <a:solidFill>
                  <a:srgbClr val="000000"/>
                </a:solidFill>
                <a:latin typeface="Times New Roman"/>
                <a:cs typeface="Times New Roman"/>
              </a:rPr>
              <a:t> </a:t>
            </a:r>
            <a:r>
              <a:rPr sz="2400" spc="-20" dirty="0">
                <a:solidFill>
                  <a:srgbClr val="000000"/>
                </a:solidFill>
                <a:latin typeface="WLPGVE+Calibri"/>
                <a:cs typeface="WLPGVE+Calibri"/>
              </a:rPr>
              <a:t>hyper-parameters</a:t>
            </a:r>
            <a:r>
              <a:rPr sz="2400" spc="-37" dirty="0">
                <a:solidFill>
                  <a:srgbClr val="000000"/>
                </a:solidFill>
                <a:latin typeface="Times New Roman"/>
                <a:cs typeface="Times New Roman"/>
              </a:rPr>
              <a:t> </a:t>
            </a:r>
            <a:r>
              <a:rPr sz="2400" spc="-29" dirty="0">
                <a:solidFill>
                  <a:srgbClr val="000000"/>
                </a:solidFill>
                <a:latin typeface="WLPGVE+Calibri"/>
                <a:cs typeface="WLPGVE+Calibri"/>
              </a:rPr>
              <a:t>at</a:t>
            </a:r>
            <a:r>
              <a:rPr sz="2400" spc="-34" dirty="0">
                <a:solidFill>
                  <a:srgbClr val="000000"/>
                </a:solidFill>
                <a:latin typeface="Times New Roman"/>
                <a:cs typeface="Times New Roman"/>
              </a:rPr>
              <a:t> </a:t>
            </a:r>
            <a:r>
              <a:rPr sz="2400" dirty="0">
                <a:solidFill>
                  <a:srgbClr val="000000"/>
                </a:solidFill>
                <a:latin typeface="WLPGVE+Calibri"/>
                <a:cs typeface="WLPGVE+Calibri"/>
              </a:rPr>
              <a:t>hand,</a:t>
            </a:r>
            <a:r>
              <a:rPr sz="2400" spc="-64" dirty="0">
                <a:solidFill>
                  <a:srgbClr val="000000"/>
                </a:solidFill>
                <a:latin typeface="Times New Roman"/>
                <a:cs typeface="Times New Roman"/>
              </a:rPr>
              <a:t> </a:t>
            </a:r>
            <a:r>
              <a:rPr sz="2400" spc="-15" dirty="0">
                <a:solidFill>
                  <a:srgbClr val="0432FF"/>
                </a:solidFill>
                <a:latin typeface="WLPGVE+Calibri"/>
                <a:cs typeface="WLPGVE+Calibri"/>
              </a:rPr>
              <a:t>instantiate</a:t>
            </a:r>
            <a:r>
              <a:rPr sz="2400" spc="-51" dirty="0">
                <a:solidFill>
                  <a:srgbClr val="0432FF"/>
                </a:solidFill>
                <a:latin typeface="Times New Roman"/>
                <a:cs typeface="Times New Roman"/>
              </a:rPr>
              <a:t> </a:t>
            </a:r>
            <a:r>
              <a:rPr sz="2400" dirty="0">
                <a:solidFill>
                  <a:srgbClr val="0432FF"/>
                </a:solidFill>
                <a:latin typeface="WLPGVE+Calibri"/>
                <a:cs typeface="WLPGVE+Calibri"/>
              </a:rPr>
              <a:t>a</a:t>
            </a:r>
            <a:r>
              <a:rPr sz="2400" spc="-66" dirty="0">
                <a:solidFill>
                  <a:srgbClr val="0432FF"/>
                </a:solidFill>
                <a:latin typeface="Times New Roman"/>
                <a:cs typeface="Times New Roman"/>
              </a:rPr>
              <a:t> </a:t>
            </a:r>
            <a:r>
              <a:rPr sz="2400" dirty="0">
                <a:solidFill>
                  <a:srgbClr val="0432FF"/>
                </a:solidFill>
                <a:latin typeface="WLPGVE+Calibri"/>
                <a:cs typeface="WLPGVE+Calibri"/>
              </a:rPr>
              <a:t>CNN</a:t>
            </a:r>
            <a:r>
              <a:rPr sz="2400" dirty="0">
                <a:solidFill>
                  <a:srgbClr val="000000"/>
                </a:solidFill>
                <a:latin typeface="WLPGVE+Calibri"/>
                <a:cs typeface="WLPGVE+Calibri"/>
              </a:rPr>
              <a:t>.</a:t>
            </a:r>
          </a:p>
          <a:p>
            <a:pPr marL="0" marR="0">
              <a:lnSpc>
                <a:spcPts val="2317"/>
              </a:lnSpc>
              <a:spcBef>
                <a:spcPts val="1982"/>
              </a:spcBef>
              <a:spcAft>
                <a:spcPts val="0"/>
              </a:spcAft>
            </a:pPr>
            <a:r>
              <a:rPr sz="2400" dirty="0">
                <a:solidFill>
                  <a:srgbClr val="000000"/>
                </a:solidFill>
                <a:latin typeface="MSPJOW+ArialMT"/>
                <a:cs typeface="MSPJOW+ArialMT"/>
              </a:rPr>
              <a:t>•</a:t>
            </a:r>
            <a:r>
              <a:rPr sz="2400" spc="120" dirty="0">
                <a:solidFill>
                  <a:srgbClr val="000000"/>
                </a:solidFill>
                <a:latin typeface="Times New Roman"/>
                <a:cs typeface="Times New Roman"/>
              </a:rPr>
              <a:t> </a:t>
            </a:r>
            <a:r>
              <a:rPr sz="2400" spc="-48" dirty="0">
                <a:solidFill>
                  <a:srgbClr val="0432FF"/>
                </a:solidFill>
                <a:latin typeface="WLPGVE+Calibri"/>
                <a:cs typeface="WLPGVE+Calibri"/>
              </a:rPr>
              <a:t>Train</a:t>
            </a:r>
            <a:r>
              <a:rPr sz="2400" spc="-11" dirty="0">
                <a:solidFill>
                  <a:srgbClr val="0432FF"/>
                </a:solidFill>
                <a:latin typeface="Times New Roman"/>
                <a:cs typeface="Times New Roman"/>
              </a:rPr>
              <a:t> </a:t>
            </a:r>
            <a:r>
              <a:rPr sz="2400" dirty="0">
                <a:solidFill>
                  <a:srgbClr val="0432FF"/>
                </a:solidFill>
                <a:latin typeface="WLPGVE+Calibri"/>
                <a:cs typeface="WLPGVE+Calibri"/>
              </a:rPr>
              <a:t>the</a:t>
            </a:r>
            <a:r>
              <a:rPr sz="2400" spc="-70" dirty="0">
                <a:solidFill>
                  <a:srgbClr val="0432FF"/>
                </a:solidFill>
                <a:latin typeface="Times New Roman"/>
                <a:cs typeface="Times New Roman"/>
              </a:rPr>
              <a:t> </a:t>
            </a:r>
            <a:r>
              <a:rPr sz="2400" dirty="0">
                <a:solidFill>
                  <a:srgbClr val="0432FF"/>
                </a:solidFill>
                <a:latin typeface="WLPGVE+Calibri"/>
                <a:cs typeface="WLPGVE+Calibri"/>
              </a:rPr>
              <a:t>CNN</a:t>
            </a:r>
            <a:r>
              <a:rPr sz="2400" spc="-57" dirty="0">
                <a:solidFill>
                  <a:srgbClr val="0432FF"/>
                </a:solidFill>
                <a:latin typeface="Times New Roman"/>
                <a:cs typeface="Times New Roman"/>
              </a:rPr>
              <a:t> </a:t>
            </a:r>
            <a:r>
              <a:rPr sz="2400" dirty="0">
                <a:solidFill>
                  <a:srgbClr val="000000"/>
                </a:solidFill>
                <a:latin typeface="WLPGVE+Calibri"/>
                <a:cs typeface="WLPGVE+Calibri"/>
              </a:rPr>
              <a:t>on</a:t>
            </a:r>
            <a:r>
              <a:rPr sz="2400" spc="-57" dirty="0">
                <a:solidFill>
                  <a:srgbClr val="000000"/>
                </a:solidFill>
                <a:latin typeface="Times New Roman"/>
                <a:cs typeface="Times New Roman"/>
              </a:rPr>
              <a:t> </a:t>
            </a:r>
            <a:r>
              <a:rPr sz="2400" dirty="0">
                <a:solidFill>
                  <a:srgbClr val="000000"/>
                </a:solidFill>
                <a:latin typeface="WLPGVE+Calibri"/>
                <a:cs typeface="WLPGVE+Calibri"/>
              </a:rPr>
              <a:t>a</a:t>
            </a:r>
            <a:r>
              <a:rPr sz="2400" spc="-66" dirty="0">
                <a:solidFill>
                  <a:srgbClr val="000000"/>
                </a:solidFill>
                <a:latin typeface="Times New Roman"/>
                <a:cs typeface="Times New Roman"/>
              </a:rPr>
              <a:t> </a:t>
            </a:r>
            <a:r>
              <a:rPr sz="2400" spc="-11" dirty="0">
                <a:solidFill>
                  <a:srgbClr val="000000"/>
                </a:solidFill>
                <a:latin typeface="WLPGVE+Calibri"/>
                <a:cs typeface="WLPGVE+Calibri"/>
              </a:rPr>
              <a:t>dataset,</a:t>
            </a:r>
            <a:r>
              <a:rPr sz="2400" spc="-51" dirty="0">
                <a:solidFill>
                  <a:srgbClr val="000000"/>
                </a:solidFill>
                <a:latin typeface="Times New Roman"/>
                <a:cs typeface="Times New Roman"/>
              </a:rPr>
              <a:t> </a:t>
            </a:r>
            <a:r>
              <a:rPr sz="2400" dirty="0">
                <a:solidFill>
                  <a:srgbClr val="000000"/>
                </a:solidFill>
                <a:latin typeface="WLPGVE+Calibri"/>
                <a:cs typeface="WLPGVE+Calibri"/>
              </a:rPr>
              <a:t>e.g.,</a:t>
            </a:r>
            <a:r>
              <a:rPr sz="2400" spc="-67" dirty="0">
                <a:solidFill>
                  <a:srgbClr val="000000"/>
                </a:solidFill>
                <a:latin typeface="Times New Roman"/>
                <a:cs typeface="Times New Roman"/>
              </a:rPr>
              <a:t> </a:t>
            </a:r>
            <a:r>
              <a:rPr sz="2400" spc="-16" dirty="0">
                <a:solidFill>
                  <a:srgbClr val="000000"/>
                </a:solidFill>
                <a:latin typeface="WLPGVE+Calibri"/>
                <a:cs typeface="WLPGVE+Calibri"/>
              </a:rPr>
              <a:t>CIFAR-10,</a:t>
            </a:r>
            <a:r>
              <a:rPr sz="2400" spc="-45" dirty="0">
                <a:solidFill>
                  <a:srgbClr val="000000"/>
                </a:solidFill>
                <a:latin typeface="Times New Roman"/>
                <a:cs typeface="Times New Roman"/>
              </a:rPr>
              <a:t> </a:t>
            </a:r>
            <a:r>
              <a:rPr sz="2400" dirty="0">
                <a:solidFill>
                  <a:srgbClr val="000000"/>
                </a:solidFill>
                <a:latin typeface="WLPGVE+Calibri"/>
                <a:cs typeface="WLPGVE+Calibri"/>
              </a:rPr>
              <a:t>ImageNet,</a:t>
            </a:r>
            <a:r>
              <a:rPr sz="2400" spc="-52" dirty="0">
                <a:solidFill>
                  <a:srgbClr val="000000"/>
                </a:solidFill>
                <a:latin typeface="Times New Roman"/>
                <a:cs typeface="Times New Roman"/>
              </a:rPr>
              <a:t> </a:t>
            </a:r>
            <a:r>
              <a:rPr sz="2400" spc="-17" dirty="0">
                <a:solidFill>
                  <a:srgbClr val="000000"/>
                </a:solidFill>
                <a:latin typeface="WLPGVE+Calibri"/>
                <a:cs typeface="WLPGVE+Calibri"/>
              </a:rPr>
              <a:t>etc.</a:t>
            </a:r>
          </a:p>
          <a:p>
            <a:pPr marL="0" marR="0">
              <a:lnSpc>
                <a:spcPts val="2317"/>
              </a:lnSpc>
              <a:spcBef>
                <a:spcPts val="2082"/>
              </a:spcBef>
              <a:spcAft>
                <a:spcPts val="0"/>
              </a:spcAft>
            </a:pPr>
            <a:r>
              <a:rPr sz="2400" dirty="0">
                <a:solidFill>
                  <a:srgbClr val="000000"/>
                </a:solidFill>
                <a:latin typeface="MSPJOW+ArialMT"/>
                <a:cs typeface="MSPJOW+ArialMT"/>
              </a:rPr>
              <a:t>•</a:t>
            </a:r>
            <a:r>
              <a:rPr sz="2400" spc="120" dirty="0">
                <a:solidFill>
                  <a:srgbClr val="000000"/>
                </a:solidFill>
                <a:latin typeface="Times New Roman"/>
                <a:cs typeface="Times New Roman"/>
              </a:rPr>
              <a:t> </a:t>
            </a:r>
            <a:r>
              <a:rPr sz="2400" dirty="0">
                <a:solidFill>
                  <a:srgbClr val="0432FF"/>
                </a:solidFill>
                <a:latin typeface="WLPGVE+Calibri"/>
                <a:cs typeface="WLPGVE+Calibri"/>
              </a:rPr>
              <a:t>Compute</a:t>
            </a:r>
            <a:r>
              <a:rPr sz="2400" spc="-69" dirty="0">
                <a:solidFill>
                  <a:srgbClr val="0432FF"/>
                </a:solidFill>
                <a:latin typeface="Times New Roman"/>
                <a:cs typeface="Times New Roman"/>
              </a:rPr>
              <a:t> </a:t>
            </a:r>
            <a:r>
              <a:rPr sz="2400" dirty="0">
                <a:solidFill>
                  <a:srgbClr val="0432FF"/>
                </a:solidFill>
                <a:latin typeface="WLPGVE+Calibri"/>
                <a:cs typeface="WLPGVE+Calibri"/>
              </a:rPr>
              <a:t>validation</a:t>
            </a:r>
            <a:r>
              <a:rPr sz="2400" spc="-56" dirty="0">
                <a:solidFill>
                  <a:srgbClr val="0432FF"/>
                </a:solidFill>
                <a:latin typeface="Times New Roman"/>
                <a:cs typeface="Times New Roman"/>
              </a:rPr>
              <a:t> </a:t>
            </a:r>
            <a:r>
              <a:rPr sz="2400" dirty="0">
                <a:solidFill>
                  <a:srgbClr val="0432FF"/>
                </a:solidFill>
                <a:latin typeface="WLPGVE+Calibri"/>
                <a:cs typeface="WLPGVE+Calibri"/>
              </a:rPr>
              <a:t>accuracy</a:t>
            </a:r>
            <a:r>
              <a:rPr sz="2400" spc="-55" dirty="0">
                <a:solidFill>
                  <a:srgbClr val="0432FF"/>
                </a:solidFill>
                <a:latin typeface="Times New Roman"/>
                <a:cs typeface="Times New Roman"/>
              </a:rPr>
              <a:t> </a:t>
            </a:r>
            <a:r>
              <a:rPr sz="2400" dirty="0">
                <a:solidFill>
                  <a:srgbClr val="000000"/>
                </a:solidFill>
                <a:latin typeface="WLPGVE+Calibri"/>
                <a:cs typeface="WLPGVE+Calibri"/>
              </a:rPr>
              <a:t>on</a:t>
            </a:r>
            <a:r>
              <a:rPr sz="2400" spc="-57" dirty="0">
                <a:solidFill>
                  <a:srgbClr val="000000"/>
                </a:solidFill>
                <a:latin typeface="Times New Roman"/>
                <a:cs typeface="Times New Roman"/>
              </a:rPr>
              <a:t> </a:t>
            </a:r>
            <a:r>
              <a:rPr sz="2400" dirty="0">
                <a:solidFill>
                  <a:srgbClr val="000000"/>
                </a:solidFill>
                <a:latin typeface="WLPGVE+Calibri"/>
                <a:cs typeface="WLPGVE+Calibri"/>
              </a:rPr>
              <a:t>a</a:t>
            </a:r>
            <a:r>
              <a:rPr sz="2400" spc="-66" dirty="0">
                <a:solidFill>
                  <a:srgbClr val="000000"/>
                </a:solidFill>
                <a:latin typeface="Times New Roman"/>
                <a:cs typeface="Times New Roman"/>
              </a:rPr>
              <a:t> </a:t>
            </a:r>
            <a:r>
              <a:rPr sz="2400" dirty="0">
                <a:solidFill>
                  <a:srgbClr val="000000"/>
                </a:solidFill>
                <a:latin typeface="WLPGVE+Calibri"/>
                <a:cs typeface="WLPGVE+Calibri"/>
              </a:rPr>
              <a:t>held-out</a:t>
            </a:r>
            <a:r>
              <a:rPr sz="2400" spc="-64" dirty="0">
                <a:solidFill>
                  <a:srgbClr val="000000"/>
                </a:solidFill>
                <a:latin typeface="Times New Roman"/>
                <a:cs typeface="Times New Roman"/>
              </a:rPr>
              <a:t> </a:t>
            </a:r>
            <a:r>
              <a:rPr sz="2400" spc="-11" dirty="0">
                <a:solidFill>
                  <a:srgbClr val="000000"/>
                </a:solidFill>
                <a:latin typeface="WLPGVE+Calibri"/>
                <a:cs typeface="WLPGVE+Calibri"/>
              </a:rPr>
              <a:t>dataset.</a:t>
            </a:r>
            <a:endParaRPr lang="en-US" sz="2400" spc="-11" dirty="0">
              <a:solidFill>
                <a:srgbClr val="000000"/>
              </a:solidFill>
              <a:latin typeface="WLPGVE+Calibri"/>
              <a:cs typeface="WLPGVE+Calibri"/>
            </a:endParaRPr>
          </a:p>
          <a:p>
            <a:pPr>
              <a:lnSpc>
                <a:spcPts val="2317"/>
              </a:lnSpc>
              <a:spcBef>
                <a:spcPts val="2082"/>
              </a:spcBef>
            </a:pPr>
            <a:r>
              <a:rPr lang="en" altLang="zh-CN" sz="2400" dirty="0">
                <a:solidFill>
                  <a:srgbClr val="000000"/>
                </a:solidFill>
                <a:latin typeface="MSPJOW+ArialMT"/>
                <a:cs typeface="MSPJOW+ArialMT"/>
              </a:rPr>
              <a:t>•</a:t>
            </a:r>
            <a:r>
              <a:rPr lang="en" altLang="zh-CN" sz="2400" spc="120" dirty="0">
                <a:solidFill>
                  <a:srgbClr val="000000"/>
                </a:solidFill>
                <a:latin typeface="Times New Roman"/>
                <a:cs typeface="Times New Roman"/>
              </a:rPr>
              <a:t> </a:t>
            </a:r>
            <a:r>
              <a:rPr lang="en" altLang="zh-CN" sz="2400" spc="-22" dirty="0">
                <a:solidFill>
                  <a:srgbClr val="000000"/>
                </a:solidFill>
                <a:latin typeface="WLPGVE+Calibri"/>
                <a:cs typeface="WLPGVE+Calibri"/>
              </a:rPr>
              <a:t>Validation</a:t>
            </a:r>
            <a:r>
              <a:rPr lang="en" altLang="zh-CN" sz="2400" spc="-35" dirty="0">
                <a:solidFill>
                  <a:srgbClr val="000000"/>
                </a:solidFill>
                <a:latin typeface="Times New Roman"/>
                <a:cs typeface="Times New Roman"/>
              </a:rPr>
              <a:t> </a:t>
            </a:r>
            <a:r>
              <a:rPr lang="en" altLang="zh-CN" sz="2400" dirty="0">
                <a:solidFill>
                  <a:srgbClr val="000000"/>
                </a:solidFill>
                <a:latin typeface="WLPGVE+Calibri"/>
                <a:cs typeface="WLPGVE+Calibri"/>
              </a:rPr>
              <a:t>accuracy</a:t>
            </a:r>
            <a:r>
              <a:rPr lang="en" altLang="zh-CN" sz="2400" spc="-55" dirty="0">
                <a:solidFill>
                  <a:srgbClr val="000000"/>
                </a:solidFill>
                <a:latin typeface="Times New Roman"/>
                <a:cs typeface="Times New Roman"/>
              </a:rPr>
              <a:t> </a:t>
            </a:r>
            <a:r>
              <a:rPr lang="en" altLang="zh-CN" sz="2400" dirty="0">
                <a:solidFill>
                  <a:srgbClr val="000000"/>
                </a:solidFill>
                <a:latin typeface="WLPGVE+Calibri"/>
                <a:cs typeface="WLPGVE+Calibri"/>
              </a:rPr>
              <a:t>is</a:t>
            </a:r>
            <a:r>
              <a:rPr lang="en" altLang="zh-CN" sz="2400" spc="-52" dirty="0">
                <a:solidFill>
                  <a:srgbClr val="000000"/>
                </a:solidFill>
                <a:latin typeface="Times New Roman"/>
                <a:cs typeface="Times New Roman"/>
              </a:rPr>
              <a:t> </a:t>
            </a:r>
            <a:r>
              <a:rPr lang="en" altLang="zh-CN" sz="2400" dirty="0">
                <a:solidFill>
                  <a:srgbClr val="000000"/>
                </a:solidFill>
                <a:latin typeface="WLPGVE+Calibri"/>
                <a:cs typeface="WLPGVE+Calibri"/>
              </a:rPr>
              <a:t>the</a:t>
            </a:r>
            <a:r>
              <a:rPr lang="en" altLang="zh-CN" sz="2400" spc="-70" dirty="0">
                <a:solidFill>
                  <a:srgbClr val="000000"/>
                </a:solidFill>
                <a:latin typeface="Times New Roman"/>
                <a:cs typeface="Times New Roman"/>
              </a:rPr>
              <a:t> </a:t>
            </a:r>
            <a:r>
              <a:rPr lang="en" altLang="zh-CN" sz="2400" dirty="0">
                <a:solidFill>
                  <a:srgbClr val="000000"/>
                </a:solidFill>
                <a:latin typeface="WLPGVE+Calibri"/>
                <a:cs typeface="WLPGVE+Calibri"/>
              </a:rPr>
              <a:t>supervision</a:t>
            </a:r>
            <a:r>
              <a:rPr lang="en" altLang="zh-CN" sz="2400" spc="-64" dirty="0">
                <a:solidFill>
                  <a:srgbClr val="000000"/>
                </a:solidFill>
                <a:latin typeface="Times New Roman"/>
                <a:cs typeface="Times New Roman"/>
              </a:rPr>
              <a:t> </a:t>
            </a:r>
            <a:r>
              <a:rPr lang="en" altLang="zh-CN" sz="2400" spc="-31" dirty="0">
                <a:solidFill>
                  <a:srgbClr val="000000"/>
                </a:solidFill>
                <a:latin typeface="WLPGVE+Calibri"/>
                <a:cs typeface="WLPGVE+Calibri"/>
              </a:rPr>
              <a:t>for</a:t>
            </a:r>
            <a:r>
              <a:rPr lang="en" altLang="zh-CN" sz="2400" spc="-32" dirty="0">
                <a:solidFill>
                  <a:srgbClr val="000000"/>
                </a:solidFill>
                <a:latin typeface="Times New Roman"/>
                <a:cs typeface="Times New Roman"/>
              </a:rPr>
              <a:t> </a:t>
            </a:r>
            <a:r>
              <a:rPr lang="en" altLang="zh-CN" sz="2400" dirty="0">
                <a:solidFill>
                  <a:srgbClr val="0432FF"/>
                </a:solidFill>
                <a:latin typeface="WLPGVE+Calibri"/>
                <a:cs typeface="WLPGVE+Calibri"/>
              </a:rPr>
              <a:t>training</a:t>
            </a:r>
            <a:r>
              <a:rPr lang="en" altLang="zh-CN" sz="2400" spc="-58" dirty="0">
                <a:solidFill>
                  <a:srgbClr val="0432FF"/>
                </a:solidFill>
                <a:latin typeface="Times New Roman"/>
                <a:cs typeface="Times New Roman"/>
              </a:rPr>
              <a:t> </a:t>
            </a:r>
            <a:r>
              <a:rPr lang="en" altLang="zh-CN" sz="2400" dirty="0">
                <a:solidFill>
                  <a:srgbClr val="0432FF"/>
                </a:solidFill>
                <a:latin typeface="WLPGVE+Calibri"/>
                <a:cs typeface="WLPGVE+Calibri"/>
              </a:rPr>
              <a:t>the</a:t>
            </a:r>
            <a:r>
              <a:rPr lang="en" altLang="zh-CN" sz="2400" spc="-70" dirty="0">
                <a:solidFill>
                  <a:srgbClr val="0432FF"/>
                </a:solidFill>
                <a:latin typeface="Times New Roman"/>
                <a:cs typeface="Times New Roman"/>
              </a:rPr>
              <a:t> </a:t>
            </a:r>
            <a:r>
              <a:rPr lang="en" altLang="zh-CN" sz="2400" spc="-11" dirty="0">
                <a:solidFill>
                  <a:srgbClr val="0432FF"/>
                </a:solidFill>
                <a:latin typeface="WLPGVE+Calibri"/>
                <a:cs typeface="WLPGVE+Calibri"/>
              </a:rPr>
              <a:t>controller</a:t>
            </a:r>
            <a:r>
              <a:rPr lang="en" altLang="zh-CN" sz="2400" spc="-57" dirty="0">
                <a:solidFill>
                  <a:srgbClr val="0432FF"/>
                </a:solidFill>
                <a:latin typeface="Times New Roman"/>
                <a:cs typeface="Times New Roman"/>
              </a:rPr>
              <a:t> </a:t>
            </a:r>
            <a:r>
              <a:rPr lang="en" altLang="zh-CN" sz="2400" dirty="0">
                <a:solidFill>
                  <a:srgbClr val="0432FF"/>
                </a:solidFill>
                <a:latin typeface="WLPGVE+Calibri"/>
                <a:cs typeface="WLPGVE+Calibri"/>
              </a:rPr>
              <a:t>RNN</a:t>
            </a:r>
            <a:r>
              <a:rPr lang="en" altLang="zh-CN" sz="2400" dirty="0">
                <a:solidFill>
                  <a:srgbClr val="000000"/>
                </a:solidFill>
                <a:latin typeface="WLPGVE+Calibri"/>
                <a:cs typeface="WLPGVE+Calibri"/>
              </a:rPr>
              <a:t>.</a:t>
            </a:r>
          </a:p>
        </p:txBody>
      </p:sp>
      <p:pic>
        <p:nvPicPr>
          <p:cNvPr id="6" name="图片 5">
            <a:extLst>
              <a:ext uri="{FF2B5EF4-FFF2-40B4-BE49-F238E27FC236}">
                <a16:creationId xmlns:a16="http://schemas.microsoft.com/office/drawing/2014/main" id="{4714B8C7-BC64-894F-91C6-45A754CF9743}"/>
              </a:ext>
            </a:extLst>
          </p:cNvPr>
          <p:cNvPicPr>
            <a:picLocks noChangeAspect="1"/>
          </p:cNvPicPr>
          <p:nvPr/>
        </p:nvPicPr>
        <p:blipFill>
          <a:blip r:embed="rId3"/>
          <a:stretch>
            <a:fillRect/>
          </a:stretch>
        </p:blipFill>
        <p:spPr>
          <a:xfrm>
            <a:off x="1631504" y="3779461"/>
            <a:ext cx="7649613" cy="3033915"/>
          </a:xfrm>
          <a:prstGeom prst="rect">
            <a:avLst/>
          </a:prstGeom>
        </p:spPr>
      </p:pic>
      <p:sp>
        <p:nvSpPr>
          <p:cNvPr id="7" name="文本框 6">
            <a:extLst>
              <a:ext uri="{FF2B5EF4-FFF2-40B4-BE49-F238E27FC236}">
                <a16:creationId xmlns:a16="http://schemas.microsoft.com/office/drawing/2014/main" id="{2379BB1D-42E6-409F-BFAA-CF75A8DE4C45}"/>
              </a:ext>
            </a:extLst>
          </p:cNvPr>
          <p:cNvSpPr txBox="1"/>
          <p:nvPr/>
        </p:nvSpPr>
        <p:spPr>
          <a:xfrm>
            <a:off x="8690179" y="818589"/>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控制器输出</a:t>
            </a:r>
            <a:r>
              <a:rPr lang="en-US" altLang="zh-CN" sz="1600" dirty="0">
                <a:solidFill>
                  <a:srgbClr val="0070C0"/>
                </a:solidFill>
                <a:latin typeface="微软雅黑" panose="020B0503020204020204" pitchFamily="34" charset="-122"/>
                <a:ea typeface="微软雅黑" panose="020B0503020204020204" pitchFamily="34" charset="-122"/>
              </a:rPr>
              <a:t>CNN</a:t>
            </a:r>
            <a:r>
              <a:rPr lang="zh-CN" altLang="en-US" sz="1600" dirty="0">
                <a:solidFill>
                  <a:srgbClr val="0070C0"/>
                </a:solidFill>
                <a:latin typeface="微软雅黑" panose="020B0503020204020204" pitchFamily="34" charset="-122"/>
                <a:ea typeface="微软雅黑" panose="020B0503020204020204" pitchFamily="34" charset="-122"/>
              </a:rPr>
              <a:t>的超参数</a:t>
            </a:r>
            <a:endParaRPr lang="zh-CN" altLang="en-US" sz="1600" dirty="0"/>
          </a:p>
        </p:txBody>
      </p:sp>
      <p:sp>
        <p:nvSpPr>
          <p:cNvPr id="8" name="文本框 7">
            <a:extLst>
              <a:ext uri="{FF2B5EF4-FFF2-40B4-BE49-F238E27FC236}">
                <a16:creationId xmlns:a16="http://schemas.microsoft.com/office/drawing/2014/main" id="{E626D3E0-3AB5-42E0-A57D-22CBF26234D9}"/>
              </a:ext>
            </a:extLst>
          </p:cNvPr>
          <p:cNvSpPr txBox="1"/>
          <p:nvPr/>
        </p:nvSpPr>
        <p:spPr>
          <a:xfrm>
            <a:off x="8212693" y="1336743"/>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得到超参数后就能构建</a:t>
            </a:r>
            <a:r>
              <a:rPr lang="en-US" altLang="zh-CN" sz="1600" dirty="0">
                <a:solidFill>
                  <a:srgbClr val="0070C0"/>
                </a:solidFill>
                <a:latin typeface="微软雅黑" panose="020B0503020204020204" pitchFamily="34" charset="-122"/>
                <a:ea typeface="微软雅黑" panose="020B0503020204020204" pitchFamily="34" charset="-122"/>
              </a:rPr>
              <a:t>CNN</a:t>
            </a:r>
            <a:endParaRPr lang="zh-CN" altLang="en-US" sz="1600" dirty="0"/>
          </a:p>
        </p:txBody>
      </p:sp>
      <p:sp>
        <p:nvSpPr>
          <p:cNvPr id="9" name="文本框 8">
            <a:extLst>
              <a:ext uri="{FF2B5EF4-FFF2-40B4-BE49-F238E27FC236}">
                <a16:creationId xmlns:a16="http://schemas.microsoft.com/office/drawing/2014/main" id="{C44E62EE-29E9-43FA-9405-C76E6BDE4D6B}"/>
              </a:ext>
            </a:extLst>
          </p:cNvPr>
          <p:cNvSpPr txBox="1"/>
          <p:nvPr/>
        </p:nvSpPr>
        <p:spPr>
          <a:xfrm>
            <a:off x="8212693" y="1911775"/>
            <a:ext cx="3981268"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在</a:t>
            </a:r>
            <a:r>
              <a:rPr lang="en-US" altLang="zh-CN" sz="1600" dirty="0">
                <a:solidFill>
                  <a:srgbClr val="0070C0"/>
                </a:solidFill>
                <a:latin typeface="微软雅黑" panose="020B0503020204020204" pitchFamily="34" charset="-122"/>
                <a:ea typeface="微软雅黑" panose="020B0503020204020204" pitchFamily="34" charset="-122"/>
              </a:rPr>
              <a:t>data</a:t>
            </a:r>
            <a:r>
              <a:rPr lang="zh-CN" altLang="en-US" sz="1600" dirty="0">
                <a:solidFill>
                  <a:srgbClr val="0070C0"/>
                </a:solidFill>
                <a:latin typeface="微软雅黑" panose="020B0503020204020204" pitchFamily="34" charset="-122"/>
                <a:ea typeface="微软雅黑" panose="020B0503020204020204" pitchFamily="34" charset="-122"/>
              </a:rPr>
              <a:t>上训练</a:t>
            </a:r>
            <a:r>
              <a:rPr lang="en-US" altLang="zh-CN" sz="1600" dirty="0">
                <a:solidFill>
                  <a:srgbClr val="0070C0"/>
                </a:solidFill>
                <a:latin typeface="微软雅黑" panose="020B0503020204020204" pitchFamily="34" charset="-122"/>
                <a:ea typeface="微软雅黑" panose="020B0503020204020204" pitchFamily="34" charset="-122"/>
              </a:rPr>
              <a:t>CNN</a:t>
            </a:r>
            <a:r>
              <a:rPr lang="zh-CN" altLang="en-US" sz="1600" dirty="0">
                <a:solidFill>
                  <a:srgbClr val="0070C0"/>
                </a:solidFill>
                <a:latin typeface="微软雅黑" panose="020B0503020204020204" pitchFamily="34" charset="-122"/>
                <a:ea typeface="微软雅黑" panose="020B0503020204020204" pitchFamily="34" charset="-122"/>
              </a:rPr>
              <a:t>，</a:t>
            </a:r>
            <a:r>
              <a:rPr lang="en-US" altLang="zh-CN" sz="1600" dirty="0">
                <a:solidFill>
                  <a:srgbClr val="0070C0"/>
                </a:solidFill>
                <a:latin typeface="微软雅黑" panose="020B0503020204020204" pitchFamily="34" charset="-122"/>
                <a:ea typeface="微软雅黑" panose="020B0503020204020204" pitchFamily="34" charset="-122"/>
              </a:rPr>
              <a:t>data</a:t>
            </a:r>
            <a:r>
              <a:rPr lang="zh-CN" altLang="en-US" sz="1600" dirty="0">
                <a:solidFill>
                  <a:srgbClr val="0070C0"/>
                </a:solidFill>
                <a:latin typeface="微软雅黑" panose="020B0503020204020204" pitchFamily="34" charset="-122"/>
                <a:ea typeface="微软雅黑" panose="020B0503020204020204" pitchFamily="34" charset="-122"/>
              </a:rPr>
              <a:t>影响网络大小</a:t>
            </a:r>
            <a:endParaRPr lang="zh-CN" altLang="en-US" sz="1600" dirty="0"/>
          </a:p>
        </p:txBody>
      </p:sp>
      <p:sp>
        <p:nvSpPr>
          <p:cNvPr id="10" name="文本框 9">
            <a:extLst>
              <a:ext uri="{FF2B5EF4-FFF2-40B4-BE49-F238E27FC236}">
                <a16:creationId xmlns:a16="http://schemas.microsoft.com/office/drawing/2014/main" id="{42CF3794-82C5-41B5-AA4C-B51B1AFA8816}"/>
              </a:ext>
            </a:extLst>
          </p:cNvPr>
          <p:cNvSpPr txBox="1"/>
          <p:nvPr/>
        </p:nvSpPr>
        <p:spPr>
          <a:xfrm>
            <a:off x="8212693" y="2465388"/>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获得</a:t>
            </a:r>
            <a:r>
              <a:rPr lang="en-US" altLang="zh-CN" sz="1600" dirty="0">
                <a:solidFill>
                  <a:srgbClr val="0070C0"/>
                </a:solidFill>
                <a:latin typeface="微软雅黑" panose="020B0503020204020204" pitchFamily="34" charset="-122"/>
                <a:ea typeface="微软雅黑" panose="020B0503020204020204" pitchFamily="34" charset="-122"/>
              </a:rPr>
              <a:t>CNN</a:t>
            </a:r>
            <a:r>
              <a:rPr lang="zh-CN" altLang="en-US" sz="1600" dirty="0">
                <a:solidFill>
                  <a:srgbClr val="0070C0"/>
                </a:solidFill>
                <a:latin typeface="微软雅黑" panose="020B0503020204020204" pitchFamily="34" charset="-122"/>
                <a:ea typeface="微软雅黑" panose="020B0503020204020204" pitchFamily="34" charset="-122"/>
              </a:rPr>
              <a:t>的验证集准确率</a:t>
            </a:r>
            <a:endParaRPr lang="zh-CN" altLang="en-US" sz="1600" dirty="0"/>
          </a:p>
        </p:txBody>
      </p:sp>
      <p:sp>
        <p:nvSpPr>
          <p:cNvPr id="11" name="文本框 10">
            <a:extLst>
              <a:ext uri="{FF2B5EF4-FFF2-40B4-BE49-F238E27FC236}">
                <a16:creationId xmlns:a16="http://schemas.microsoft.com/office/drawing/2014/main" id="{73BC0FEA-94F0-43C0-A908-ACA4773272F7}"/>
              </a:ext>
            </a:extLst>
          </p:cNvPr>
          <p:cNvSpPr txBox="1"/>
          <p:nvPr/>
        </p:nvSpPr>
        <p:spPr>
          <a:xfrm>
            <a:off x="9552384" y="2913008"/>
            <a:ext cx="2736304" cy="584775"/>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根据准确率更新</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的参数，</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目标是</a:t>
            </a:r>
            <a:r>
              <a:rPr lang="en-US" altLang="zh-CN" sz="1600" dirty="0">
                <a:solidFill>
                  <a:srgbClr val="0070C0"/>
                </a:solidFill>
                <a:latin typeface="微软雅黑" panose="020B0503020204020204" pitchFamily="34" charset="-122"/>
                <a:ea typeface="微软雅黑" panose="020B0503020204020204" pitchFamily="34" charset="-122"/>
              </a:rPr>
              <a:t>acc</a:t>
            </a:r>
            <a:r>
              <a:rPr lang="zh-CN" altLang="en-US" sz="1600" dirty="0">
                <a:solidFill>
                  <a:srgbClr val="0070C0"/>
                </a:solidFill>
                <a:latin typeface="微软雅黑" panose="020B0503020204020204" pitchFamily="34" charset="-122"/>
                <a:ea typeface="微软雅黑" panose="020B0503020204020204" pitchFamily="34" charset="-122"/>
              </a:rPr>
              <a:t>准确率最大</a:t>
            </a:r>
            <a:endParaRPr lang="zh-CN" alt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7242" y="395333"/>
            <a:ext cx="8735616" cy="4572000"/>
          </a:xfrm>
          <a:prstGeom prst="rect">
            <a:avLst/>
          </a:prstGeom>
          <a:blipFill>
            <a:blip r:embed="rId3" cstate="print"/>
            <a:stretch>
              <a:fillRect/>
            </a:stretch>
          </a:blipFill>
        </p:spPr>
        <p:txBody>
          <a:bodyPr wrap="square" lIns="0" tIns="0" rIns="0" bIns="0" rtlCol="0">
            <a:spAutoFit/>
          </a:bodyPr>
          <a:lstStyle/>
          <a:p>
            <a:endParaRPr/>
          </a:p>
        </p:txBody>
      </p:sp>
      <p:sp>
        <p:nvSpPr>
          <p:cNvPr id="3" name="object 3"/>
          <p:cNvSpPr txBox="1"/>
          <p:nvPr/>
        </p:nvSpPr>
        <p:spPr>
          <a:xfrm>
            <a:off x="4845050" y="107053"/>
            <a:ext cx="2654936"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Challenges</a:t>
            </a:r>
          </a:p>
        </p:txBody>
      </p:sp>
      <p:graphicFrame>
        <p:nvGraphicFramePr>
          <p:cNvPr id="5" name="对象 4">
            <a:extLst>
              <a:ext uri="{FF2B5EF4-FFF2-40B4-BE49-F238E27FC236}">
                <a16:creationId xmlns:a16="http://schemas.microsoft.com/office/drawing/2014/main" id="{833086E0-FEAA-0B44-A6DE-22B478D076EA}"/>
              </a:ext>
            </a:extLst>
          </p:cNvPr>
          <p:cNvGraphicFramePr>
            <a:graphicFrameLocks noChangeAspect="1"/>
          </p:cNvGraphicFramePr>
          <p:nvPr/>
        </p:nvGraphicFramePr>
        <p:xfrm>
          <a:off x="8128000" y="4470400"/>
          <a:ext cx="812800" cy="203200"/>
        </p:xfrm>
        <a:graphic>
          <a:graphicData uri="http://schemas.openxmlformats.org/presentationml/2006/ole">
            <mc:AlternateContent xmlns:mc="http://schemas.openxmlformats.org/markup-compatibility/2006">
              <mc:Choice xmlns:v="urn:schemas-microsoft-com:vml" Requires="v">
                <p:oleObj spid="_x0000_s1120" r:id="rId4" imgW="0" imgH="0" progId="Equation.DSMT4">
                  <p:embed/>
                </p:oleObj>
              </mc:Choice>
              <mc:Fallback>
                <p:oleObj r:id="rId4" imgW="0" imgH="0" progId="Equation.DSMT4">
                  <p:embed/>
                  <p:pic>
                    <p:nvPicPr>
                      <p:cNvPr id="0" name=""/>
                      <p:cNvPicPr/>
                      <p:nvPr/>
                    </p:nvPicPr>
                    <p:blipFill/>
                    <p:spPr>
                      <a:xfrm>
                        <a:off x="8128000" y="4470400"/>
                        <a:ext cx="812800" cy="203200"/>
                      </a:xfrm>
                      <a:prstGeom prst="rect">
                        <a:avLst/>
                      </a:prstGeom>
                    </p:spPr>
                  </p:pic>
                </p:oleObj>
              </mc:Fallback>
            </mc:AlternateContent>
          </a:graphicData>
        </a:graphic>
      </p:graphicFrame>
      <p:pic>
        <p:nvPicPr>
          <p:cNvPr id="8" name="图片 7">
            <a:extLst>
              <a:ext uri="{FF2B5EF4-FFF2-40B4-BE49-F238E27FC236}">
                <a16:creationId xmlns:a16="http://schemas.microsoft.com/office/drawing/2014/main" id="{56F39B91-F4CE-304C-8C4D-CDC124BA3E2B}"/>
              </a:ext>
            </a:extLst>
          </p:cNvPr>
          <p:cNvPicPr>
            <a:picLocks noChangeAspect="1"/>
          </p:cNvPicPr>
          <p:nvPr/>
        </p:nvPicPr>
        <p:blipFill>
          <a:blip r:embed="rId5"/>
          <a:stretch>
            <a:fillRect/>
          </a:stretch>
        </p:blipFill>
        <p:spPr>
          <a:xfrm>
            <a:off x="2366392" y="1052736"/>
            <a:ext cx="7948012" cy="999688"/>
          </a:xfrm>
          <a:prstGeom prst="rect">
            <a:avLst/>
          </a:prstGeom>
        </p:spPr>
      </p:pic>
      <p:pic>
        <p:nvPicPr>
          <p:cNvPr id="9" name="图片 8">
            <a:extLst>
              <a:ext uri="{FF2B5EF4-FFF2-40B4-BE49-F238E27FC236}">
                <a16:creationId xmlns:a16="http://schemas.microsoft.com/office/drawing/2014/main" id="{B947EB59-8950-2745-8AFF-B2C6F45F652A}"/>
              </a:ext>
            </a:extLst>
          </p:cNvPr>
          <p:cNvPicPr>
            <a:picLocks noChangeAspect="1"/>
          </p:cNvPicPr>
          <p:nvPr/>
        </p:nvPicPr>
        <p:blipFill>
          <a:blip r:embed="rId6"/>
          <a:stretch>
            <a:fillRect/>
          </a:stretch>
        </p:blipFill>
        <p:spPr>
          <a:xfrm>
            <a:off x="2495600" y="2387600"/>
            <a:ext cx="5544616" cy="1445484"/>
          </a:xfrm>
          <a:prstGeom prst="rect">
            <a:avLst/>
          </a:prstGeom>
        </p:spPr>
      </p:pic>
      <p:pic>
        <p:nvPicPr>
          <p:cNvPr id="10" name="图片 9">
            <a:extLst>
              <a:ext uri="{FF2B5EF4-FFF2-40B4-BE49-F238E27FC236}">
                <a16:creationId xmlns:a16="http://schemas.microsoft.com/office/drawing/2014/main" id="{E595E459-3A62-224C-9D2F-376138EF737E}"/>
              </a:ext>
            </a:extLst>
          </p:cNvPr>
          <p:cNvPicPr>
            <a:picLocks noChangeAspect="1"/>
          </p:cNvPicPr>
          <p:nvPr/>
        </p:nvPicPr>
        <p:blipFill>
          <a:blip r:embed="rId7"/>
          <a:stretch>
            <a:fillRect/>
          </a:stretch>
        </p:blipFill>
        <p:spPr>
          <a:xfrm>
            <a:off x="2494691" y="4474096"/>
            <a:ext cx="6023992" cy="1174625"/>
          </a:xfrm>
          <a:prstGeom prst="rect">
            <a:avLst/>
          </a:prstGeom>
        </p:spPr>
      </p:pic>
      <p:sp>
        <p:nvSpPr>
          <p:cNvPr id="11" name="文本框 10">
            <a:extLst>
              <a:ext uri="{FF2B5EF4-FFF2-40B4-BE49-F238E27FC236}">
                <a16:creationId xmlns:a16="http://schemas.microsoft.com/office/drawing/2014/main" id="{551E5B6A-A471-4319-90E9-B8F7E519FC5D}"/>
              </a:ext>
            </a:extLst>
          </p:cNvPr>
          <p:cNvSpPr txBox="1"/>
          <p:nvPr/>
        </p:nvSpPr>
        <p:spPr>
          <a:xfrm>
            <a:off x="7520284" y="797893"/>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最大化目标函数：验证</a:t>
            </a:r>
            <a:r>
              <a:rPr lang="en-US" altLang="zh-CN" sz="1600" dirty="0">
                <a:solidFill>
                  <a:srgbClr val="0070C0"/>
                </a:solidFill>
                <a:latin typeface="微软雅黑" panose="020B0503020204020204" pitchFamily="34" charset="-122"/>
                <a:ea typeface="微软雅黑" panose="020B0503020204020204" pitchFamily="34" charset="-122"/>
              </a:rPr>
              <a:t>acc</a:t>
            </a:r>
            <a:endParaRPr lang="zh-CN" altLang="en-US" sz="1600" dirty="0"/>
          </a:p>
        </p:txBody>
      </p:sp>
      <p:sp>
        <p:nvSpPr>
          <p:cNvPr id="12" name="文本框 11">
            <a:extLst>
              <a:ext uri="{FF2B5EF4-FFF2-40B4-BE49-F238E27FC236}">
                <a16:creationId xmlns:a16="http://schemas.microsoft.com/office/drawing/2014/main" id="{0E1E04AD-AF40-4F3F-B92B-F0048BF92111}"/>
              </a:ext>
            </a:extLst>
          </p:cNvPr>
          <p:cNvSpPr txBox="1"/>
          <p:nvPr/>
        </p:nvSpPr>
        <p:spPr>
          <a:xfrm>
            <a:off x="7428632" y="1971790"/>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优化参数：控制器</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参数</a:t>
            </a:r>
            <a:endParaRPr lang="zh-CN" altLang="en-US" sz="1600" dirty="0"/>
          </a:p>
        </p:txBody>
      </p:sp>
      <p:sp>
        <p:nvSpPr>
          <p:cNvPr id="13" name="文本框 12">
            <a:extLst>
              <a:ext uri="{FF2B5EF4-FFF2-40B4-BE49-F238E27FC236}">
                <a16:creationId xmlns:a16="http://schemas.microsoft.com/office/drawing/2014/main" id="{68236D70-594A-4810-94E1-CC04B4ED1F9F}"/>
              </a:ext>
            </a:extLst>
          </p:cNvPr>
          <p:cNvSpPr txBox="1"/>
          <p:nvPr/>
        </p:nvSpPr>
        <p:spPr>
          <a:xfrm>
            <a:off x="7174435" y="3348781"/>
            <a:ext cx="2521965"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可微函数：做梯度上升</a:t>
            </a:r>
            <a:endParaRPr lang="zh-CN" altLang="en-US" sz="1600" dirty="0"/>
          </a:p>
        </p:txBody>
      </p:sp>
      <p:sp>
        <p:nvSpPr>
          <p:cNvPr id="14" name="文本框 13">
            <a:extLst>
              <a:ext uri="{FF2B5EF4-FFF2-40B4-BE49-F238E27FC236}">
                <a16:creationId xmlns:a16="http://schemas.microsoft.com/office/drawing/2014/main" id="{CE87F6BC-B1DB-4AA5-987C-37E2CF0B58EC}"/>
              </a:ext>
            </a:extLst>
          </p:cNvPr>
          <p:cNvSpPr txBox="1"/>
          <p:nvPr/>
        </p:nvSpPr>
        <p:spPr>
          <a:xfrm>
            <a:off x="8802236" y="4648516"/>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不可微，无法写出函数</a:t>
            </a:r>
            <a:endParaRPr lang="zh-CN" altLang="en-US" sz="1600" dirty="0"/>
          </a:p>
        </p:txBody>
      </p:sp>
      <p:sp>
        <p:nvSpPr>
          <p:cNvPr id="15" name="文本框 14">
            <a:extLst>
              <a:ext uri="{FF2B5EF4-FFF2-40B4-BE49-F238E27FC236}">
                <a16:creationId xmlns:a16="http://schemas.microsoft.com/office/drawing/2014/main" id="{866510D4-CCB4-4C7B-9A0A-1BAED8E618FB}"/>
              </a:ext>
            </a:extLst>
          </p:cNvPr>
          <p:cNvSpPr txBox="1"/>
          <p:nvPr/>
        </p:nvSpPr>
        <p:spPr>
          <a:xfrm>
            <a:off x="8040216" y="5278646"/>
            <a:ext cx="3384376"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无法用反向传播来更新</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参数。强化学习不要求目标函数可微，</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但计算代价很大</a:t>
            </a:r>
            <a:endParaRPr lang="zh-CN" alt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dirty="0"/>
          </a:p>
        </p:txBody>
      </p:sp>
      <p:sp>
        <p:nvSpPr>
          <p:cNvPr id="3" name="object 3"/>
          <p:cNvSpPr txBox="1"/>
          <p:nvPr/>
        </p:nvSpPr>
        <p:spPr>
          <a:xfrm>
            <a:off x="3321843" y="107053"/>
            <a:ext cx="5700423"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Reinforcement</a:t>
            </a:r>
            <a:r>
              <a:rPr sz="3600" spc="223" dirty="0">
                <a:solidFill>
                  <a:srgbClr val="000000"/>
                </a:solidFill>
                <a:latin typeface="Times New Roman"/>
                <a:cs typeface="Times New Roman"/>
              </a:rPr>
              <a:t> </a:t>
            </a:r>
            <a:r>
              <a:rPr sz="3600" dirty="0">
                <a:solidFill>
                  <a:srgbClr val="000000"/>
                </a:solidFill>
                <a:latin typeface="QWABQD+LucidaBright-Demi"/>
                <a:cs typeface="QWABQD+LucidaBright-Demi"/>
              </a:rPr>
              <a:t>Learning</a:t>
            </a:r>
          </a:p>
        </p:txBody>
      </p:sp>
      <p:sp>
        <p:nvSpPr>
          <p:cNvPr id="4" name="object 4"/>
          <p:cNvSpPr txBox="1"/>
          <p:nvPr/>
        </p:nvSpPr>
        <p:spPr>
          <a:xfrm>
            <a:off x="2091274" y="1559817"/>
            <a:ext cx="7029705" cy="1293816"/>
          </a:xfrm>
          <a:prstGeom prst="rect">
            <a:avLst/>
          </a:prstGeom>
        </p:spPr>
        <p:txBody>
          <a:bodyPr vert="horz" wrap="square" lIns="0" tIns="0" rIns="0" bIns="0" rtlCol="0">
            <a:spAutoFit/>
          </a:bodyPr>
          <a:lstStyle/>
          <a:p>
            <a:pPr>
              <a:lnSpc>
                <a:spcPts val="3417"/>
              </a:lnSpc>
            </a:pPr>
            <a:r>
              <a:rPr sz="2800" dirty="0">
                <a:solidFill>
                  <a:srgbClr val="C00000"/>
                </a:solidFill>
                <a:latin typeface="MSPJOW+ArialMT"/>
                <a:cs typeface="MSPJOW+ArialMT"/>
              </a:rPr>
              <a:t>•</a:t>
            </a:r>
            <a:r>
              <a:rPr sz="2800" spc="120" dirty="0">
                <a:solidFill>
                  <a:srgbClr val="C00000"/>
                </a:solidFill>
                <a:latin typeface="Times New Roman"/>
                <a:cs typeface="Times New Roman"/>
              </a:rPr>
              <a:t> </a:t>
            </a:r>
            <a:r>
              <a:rPr sz="2800" dirty="0">
                <a:solidFill>
                  <a:srgbClr val="C00000"/>
                </a:solidFill>
                <a:latin typeface="IBAUER+Calibri-Bold"/>
                <a:cs typeface="IBAUER+Calibri-Bold"/>
              </a:rPr>
              <a:t>Objective:</a:t>
            </a:r>
            <a:r>
              <a:rPr sz="2800" spc="-54" dirty="0">
                <a:solidFill>
                  <a:srgbClr val="C00000"/>
                </a:solidFill>
                <a:latin typeface="Times New Roman"/>
                <a:cs typeface="Times New Roman"/>
              </a:rPr>
              <a:t> </a:t>
            </a:r>
            <a:r>
              <a:rPr sz="2800" spc="-14" dirty="0">
                <a:solidFill>
                  <a:srgbClr val="000000"/>
                </a:solidFill>
                <a:latin typeface="WLPGVE+Calibri"/>
                <a:cs typeface="WLPGVE+Calibri"/>
              </a:rPr>
              <a:t>Improve</a:t>
            </a:r>
            <a:r>
              <a:rPr sz="2800" spc="-54"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r>
              <a:rPr sz="2800" spc="-63" dirty="0">
                <a:solidFill>
                  <a:srgbClr val="000000"/>
                </a:solidFill>
                <a:latin typeface="Times New Roman"/>
                <a:cs typeface="Times New Roman"/>
              </a:rPr>
              <a:t> </a:t>
            </a:r>
            <a:r>
              <a:rPr sz="2800" dirty="0">
                <a:solidFill>
                  <a:srgbClr val="000000"/>
                </a:solidFill>
                <a:latin typeface="WLPGVE+Calibri"/>
                <a:cs typeface="WLPGVE+Calibri"/>
              </a:rPr>
              <a:t>so</a:t>
            </a:r>
            <a:r>
              <a:rPr sz="2800" spc="-69" dirty="0">
                <a:solidFill>
                  <a:srgbClr val="000000"/>
                </a:solidFill>
                <a:latin typeface="Times New Roman"/>
                <a:cs typeface="Times New Roman"/>
              </a:rPr>
              <a:t> </a:t>
            </a:r>
            <a:r>
              <a:rPr sz="2800" dirty="0">
                <a:solidFill>
                  <a:srgbClr val="000000"/>
                </a:solidFill>
                <a:latin typeface="WLPGVE+Calibri"/>
                <a:cs typeface="WLPGVE+Calibri"/>
              </a:rPr>
              <a:t>that</a:t>
            </a:r>
            <a:r>
              <a:rPr lang="en-US" sz="2800" dirty="0">
                <a:solidFill>
                  <a:srgbClr val="000000"/>
                </a:solidFill>
                <a:latin typeface="WLPGVE+Calibri"/>
                <a:cs typeface="WLPGVE+Calibri"/>
              </a:rPr>
              <a:t> </a:t>
            </a:r>
            <a:r>
              <a:rPr lang="en" altLang="zh-CN" sz="2800" dirty="0">
                <a:solidFill>
                  <a:srgbClr val="000000"/>
                </a:solidFill>
                <a:latin typeface="WLPGVE+Calibri"/>
                <a:cs typeface="WLPGVE+Calibri"/>
              </a:rPr>
              <a:t>validation</a:t>
            </a:r>
            <a:r>
              <a:rPr lang="en" altLang="zh-CN" sz="2800" spc="-56" dirty="0">
                <a:solidFill>
                  <a:srgbClr val="000000"/>
                </a:solidFill>
                <a:latin typeface="Times New Roman"/>
                <a:cs typeface="Times New Roman"/>
              </a:rPr>
              <a:t> </a:t>
            </a:r>
            <a:r>
              <a:rPr lang="en" altLang="zh-CN" sz="2800" dirty="0">
                <a:solidFill>
                  <a:srgbClr val="000000"/>
                </a:solidFill>
                <a:latin typeface="WLPGVE+Calibri"/>
                <a:cs typeface="WLPGVE+Calibri"/>
              </a:rPr>
              <a:t>accuracies</a:t>
            </a:r>
            <a:r>
              <a:rPr lang="en" altLang="zh-CN" sz="2800" spc="-46" dirty="0">
                <a:solidFill>
                  <a:srgbClr val="000000"/>
                </a:solidFill>
                <a:latin typeface="Times New Roman"/>
                <a:cs typeface="Times New Roman"/>
              </a:rPr>
              <a:t> </a:t>
            </a:r>
            <a:r>
              <a:rPr lang="en" altLang="zh-CN" sz="2800" spc="-15" dirty="0">
                <a:solidFill>
                  <a:srgbClr val="000000"/>
                </a:solidFill>
                <a:latin typeface="WLPGVE+Calibri"/>
                <a:cs typeface="WLPGVE+Calibri"/>
              </a:rPr>
              <a:t>improve</a:t>
            </a:r>
            <a:r>
              <a:rPr lang="en" altLang="zh-CN" sz="2800" spc="-49" dirty="0">
                <a:solidFill>
                  <a:srgbClr val="000000"/>
                </a:solidFill>
                <a:latin typeface="Times New Roman"/>
                <a:cs typeface="Times New Roman"/>
              </a:rPr>
              <a:t> </a:t>
            </a:r>
            <a:r>
              <a:rPr lang="en" altLang="zh-CN" sz="2800" spc="-15" dirty="0">
                <a:solidFill>
                  <a:srgbClr val="000000"/>
                </a:solidFill>
                <a:latin typeface="WLPGVE+Calibri"/>
                <a:cs typeface="WLPGVE+Calibri"/>
              </a:rPr>
              <a:t>over</a:t>
            </a:r>
            <a:r>
              <a:rPr lang="en" altLang="zh-CN" sz="2800" spc="-50" dirty="0">
                <a:solidFill>
                  <a:srgbClr val="000000"/>
                </a:solidFill>
                <a:latin typeface="Times New Roman"/>
                <a:cs typeface="Times New Roman"/>
              </a:rPr>
              <a:t> </a:t>
            </a:r>
            <a:r>
              <a:rPr lang="en" altLang="zh-CN" sz="2800" dirty="0">
                <a:solidFill>
                  <a:srgbClr val="000000"/>
                </a:solidFill>
                <a:latin typeface="WLPGVE+Calibri"/>
                <a:cs typeface="WLPGVE+Calibri"/>
              </a:rPr>
              <a:t>time.</a:t>
            </a:r>
          </a:p>
          <a:p>
            <a:pPr marL="0" marR="0">
              <a:lnSpc>
                <a:spcPts val="3417"/>
              </a:lnSpc>
              <a:spcBef>
                <a:spcPts val="0"/>
              </a:spcBef>
              <a:spcAft>
                <a:spcPts val="0"/>
              </a:spcAft>
            </a:pPr>
            <a:endParaRPr sz="2800" dirty="0">
              <a:solidFill>
                <a:srgbClr val="000000"/>
              </a:solidFill>
              <a:latin typeface="WLPGVE+Calibri"/>
              <a:cs typeface="WLPGVE+Calibri"/>
            </a:endParaRPr>
          </a:p>
        </p:txBody>
      </p:sp>
      <p:sp>
        <p:nvSpPr>
          <p:cNvPr id="6" name="object 6"/>
          <p:cNvSpPr txBox="1"/>
          <p:nvPr/>
        </p:nvSpPr>
        <p:spPr>
          <a:xfrm>
            <a:off x="2091274" y="2626617"/>
            <a:ext cx="4904795"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C00000"/>
                </a:solidFill>
                <a:latin typeface="MSPJOW+ArialMT"/>
                <a:cs typeface="MSPJOW+ArialMT"/>
              </a:rPr>
              <a:t>•</a:t>
            </a:r>
            <a:r>
              <a:rPr sz="2800" spc="120" dirty="0">
                <a:solidFill>
                  <a:srgbClr val="C00000"/>
                </a:solidFill>
                <a:latin typeface="Times New Roman"/>
                <a:cs typeface="Times New Roman"/>
              </a:rPr>
              <a:t> </a:t>
            </a:r>
            <a:r>
              <a:rPr sz="2800" spc="-15" dirty="0">
                <a:solidFill>
                  <a:srgbClr val="C00000"/>
                </a:solidFill>
                <a:latin typeface="IBAUER+Calibri-Bold"/>
                <a:cs typeface="IBAUER+Calibri-Bold"/>
              </a:rPr>
              <a:t>Rewards:</a:t>
            </a:r>
            <a:r>
              <a:rPr sz="2800" spc="-47" dirty="0">
                <a:solidFill>
                  <a:srgbClr val="C00000"/>
                </a:solidFill>
                <a:latin typeface="Times New Roman"/>
                <a:cs typeface="Times New Roman"/>
              </a:rPr>
              <a:t> </a:t>
            </a:r>
            <a:r>
              <a:rPr sz="2800" dirty="0">
                <a:solidFill>
                  <a:srgbClr val="000000"/>
                </a:solidFill>
                <a:latin typeface="WLPGVE+Calibri"/>
                <a:cs typeface="WLPGVE+Calibri"/>
              </a:rPr>
              <a:t>validation</a:t>
            </a:r>
            <a:r>
              <a:rPr sz="2800" spc="-56" dirty="0">
                <a:solidFill>
                  <a:srgbClr val="000000"/>
                </a:solidFill>
                <a:latin typeface="Times New Roman"/>
                <a:cs typeface="Times New Roman"/>
              </a:rPr>
              <a:t> </a:t>
            </a:r>
            <a:r>
              <a:rPr sz="2800" dirty="0">
                <a:solidFill>
                  <a:srgbClr val="000000"/>
                </a:solidFill>
                <a:latin typeface="WLPGVE+Calibri"/>
                <a:cs typeface="WLPGVE+Calibri"/>
              </a:rPr>
              <a:t>accuracies.</a:t>
            </a:r>
          </a:p>
        </p:txBody>
      </p:sp>
      <p:sp>
        <p:nvSpPr>
          <p:cNvPr id="7" name="object 7"/>
          <p:cNvSpPr txBox="1"/>
          <p:nvPr/>
        </p:nvSpPr>
        <p:spPr>
          <a:xfrm>
            <a:off x="2091274" y="3325117"/>
            <a:ext cx="5536663"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C00000"/>
                </a:solidFill>
                <a:latin typeface="MSPJOW+ArialMT"/>
                <a:cs typeface="MSPJOW+ArialMT"/>
              </a:rPr>
              <a:t>•</a:t>
            </a:r>
            <a:r>
              <a:rPr sz="2800" spc="120" dirty="0">
                <a:solidFill>
                  <a:srgbClr val="C00000"/>
                </a:solidFill>
                <a:latin typeface="Times New Roman"/>
                <a:cs typeface="Times New Roman"/>
              </a:rPr>
              <a:t> </a:t>
            </a:r>
            <a:r>
              <a:rPr sz="2800" spc="-10" dirty="0">
                <a:solidFill>
                  <a:srgbClr val="C00000"/>
                </a:solidFill>
                <a:latin typeface="IBAUER+Calibri-Bold"/>
                <a:cs typeface="IBAUER+Calibri-Bold"/>
              </a:rPr>
              <a:t>Policy</a:t>
            </a:r>
            <a:r>
              <a:rPr sz="2800" spc="-52" dirty="0">
                <a:solidFill>
                  <a:srgbClr val="C00000"/>
                </a:solidFill>
                <a:latin typeface="Times New Roman"/>
                <a:cs typeface="Times New Roman"/>
              </a:rPr>
              <a:t> </a:t>
            </a:r>
            <a:r>
              <a:rPr sz="2800" dirty="0">
                <a:solidFill>
                  <a:srgbClr val="C00000"/>
                </a:solidFill>
                <a:latin typeface="IBAUER+Calibri-Bold"/>
                <a:cs typeface="IBAUER+Calibri-Bold"/>
              </a:rPr>
              <a:t>function:</a:t>
            </a:r>
            <a:r>
              <a:rPr sz="2800" spc="-62" dirty="0">
                <a:solidFill>
                  <a:srgbClr val="C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p>
        </p:txBody>
      </p:sp>
      <p:sp>
        <p:nvSpPr>
          <p:cNvPr id="8" name="object 8"/>
          <p:cNvSpPr txBox="1"/>
          <p:nvPr/>
        </p:nvSpPr>
        <p:spPr>
          <a:xfrm>
            <a:off x="2091274" y="4010917"/>
            <a:ext cx="8108251"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spc="-14" dirty="0">
                <a:solidFill>
                  <a:srgbClr val="000000"/>
                </a:solidFill>
                <a:latin typeface="WLPGVE+Calibri"/>
                <a:cs typeface="WLPGVE+Calibri"/>
              </a:rPr>
              <a:t>Improve</a:t>
            </a:r>
            <a:r>
              <a:rPr sz="2800" spc="-54"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dirty="0">
                <a:solidFill>
                  <a:srgbClr val="000000"/>
                </a:solidFill>
                <a:latin typeface="WLPGVE+Calibri"/>
                <a:cs typeface="WLPGVE+Calibri"/>
              </a:rPr>
              <a:t>policy</a:t>
            </a:r>
            <a:r>
              <a:rPr sz="2800" spc="-66" dirty="0">
                <a:solidFill>
                  <a:srgbClr val="000000"/>
                </a:solidFill>
                <a:latin typeface="Times New Roman"/>
                <a:cs typeface="Times New Roman"/>
              </a:rPr>
              <a:t> </a:t>
            </a:r>
            <a:r>
              <a:rPr sz="2800" dirty="0">
                <a:solidFill>
                  <a:srgbClr val="000000"/>
                </a:solidFill>
                <a:latin typeface="WLPGVE+Calibri"/>
                <a:cs typeface="WLPGVE+Calibri"/>
              </a:rPr>
              <a:t>function</a:t>
            </a:r>
            <a:r>
              <a:rPr sz="2800" spc="-57" dirty="0">
                <a:solidFill>
                  <a:srgbClr val="000000"/>
                </a:solidFill>
                <a:latin typeface="Times New Roman"/>
                <a:cs typeface="Times New Roman"/>
              </a:rPr>
              <a:t> </a:t>
            </a:r>
            <a:r>
              <a:rPr sz="2800" dirty="0">
                <a:solidFill>
                  <a:srgbClr val="000000"/>
                </a:solidFill>
                <a:latin typeface="WLPGVE+Calibri"/>
                <a:cs typeface="WLPGVE+Calibri"/>
              </a:rPr>
              <a:t>by</a:t>
            </a:r>
            <a:r>
              <a:rPr sz="2800" spc="-61" dirty="0">
                <a:solidFill>
                  <a:srgbClr val="000000"/>
                </a:solidFill>
                <a:latin typeface="Times New Roman"/>
                <a:cs typeface="Times New Roman"/>
              </a:rPr>
              <a:t> </a:t>
            </a:r>
            <a:r>
              <a:rPr sz="2800" dirty="0">
                <a:solidFill>
                  <a:srgbClr val="C00000"/>
                </a:solidFill>
                <a:latin typeface="WLPGVE+Calibri"/>
                <a:cs typeface="WLPGVE+Calibri"/>
              </a:rPr>
              <a:t>policy</a:t>
            </a:r>
            <a:r>
              <a:rPr sz="2800" spc="-66" dirty="0">
                <a:solidFill>
                  <a:srgbClr val="C00000"/>
                </a:solidFill>
                <a:latin typeface="Times New Roman"/>
                <a:cs typeface="Times New Roman"/>
              </a:rPr>
              <a:t> </a:t>
            </a:r>
            <a:r>
              <a:rPr sz="2800" spc="-14" dirty="0">
                <a:solidFill>
                  <a:srgbClr val="C00000"/>
                </a:solidFill>
                <a:latin typeface="WLPGVE+Calibri"/>
                <a:cs typeface="WLPGVE+Calibri"/>
              </a:rPr>
              <a:t>gradient</a:t>
            </a:r>
            <a:r>
              <a:rPr sz="2800" spc="-48" dirty="0">
                <a:solidFill>
                  <a:srgbClr val="C00000"/>
                </a:solidFill>
                <a:latin typeface="Times New Roman"/>
                <a:cs typeface="Times New Roman"/>
              </a:rPr>
              <a:t> </a:t>
            </a:r>
            <a:r>
              <a:rPr sz="2800" dirty="0">
                <a:solidFill>
                  <a:srgbClr val="000000"/>
                </a:solidFill>
                <a:latin typeface="WLPGVE+Calibri"/>
                <a:cs typeface="WLPGVE+Calibri"/>
              </a:rPr>
              <a:t>ascent.</a:t>
            </a:r>
          </a:p>
        </p:txBody>
      </p:sp>
      <p:sp>
        <p:nvSpPr>
          <p:cNvPr id="9" name="文本框 8">
            <a:extLst>
              <a:ext uri="{FF2B5EF4-FFF2-40B4-BE49-F238E27FC236}">
                <a16:creationId xmlns:a16="http://schemas.microsoft.com/office/drawing/2014/main" id="{2A7B2F71-E565-4116-8576-6FE4E11480CF}"/>
              </a:ext>
            </a:extLst>
          </p:cNvPr>
          <p:cNvSpPr txBox="1"/>
          <p:nvPr/>
        </p:nvSpPr>
        <p:spPr>
          <a:xfrm>
            <a:off x="2567608" y="1114454"/>
            <a:ext cx="3764185"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目标：改进控制器，使得</a:t>
            </a:r>
            <a:r>
              <a:rPr lang="en-US" altLang="zh-CN" sz="1600" dirty="0">
                <a:solidFill>
                  <a:srgbClr val="0070C0"/>
                </a:solidFill>
                <a:latin typeface="微软雅黑" panose="020B0503020204020204" pitchFamily="34" charset="-122"/>
                <a:ea typeface="微软雅黑" panose="020B0503020204020204" pitchFamily="34" charset="-122"/>
              </a:rPr>
              <a:t>acc</a:t>
            </a:r>
            <a:r>
              <a:rPr lang="zh-CN" altLang="en-US" sz="1600" dirty="0">
                <a:solidFill>
                  <a:srgbClr val="0070C0"/>
                </a:solidFill>
                <a:latin typeface="微软雅黑" panose="020B0503020204020204" pitchFamily="34" charset="-122"/>
                <a:ea typeface="微软雅黑" panose="020B0503020204020204" pitchFamily="34" charset="-122"/>
              </a:rPr>
              <a:t>不断提高</a:t>
            </a:r>
            <a:endParaRPr lang="zh-CN" altLang="en-US" sz="1600" dirty="0"/>
          </a:p>
        </p:txBody>
      </p:sp>
      <p:sp>
        <p:nvSpPr>
          <p:cNvPr id="10" name="文本框 9">
            <a:extLst>
              <a:ext uri="{FF2B5EF4-FFF2-40B4-BE49-F238E27FC236}">
                <a16:creationId xmlns:a16="http://schemas.microsoft.com/office/drawing/2014/main" id="{A8B0B882-D5F0-4315-87FD-E73DBFB9354B}"/>
              </a:ext>
            </a:extLst>
          </p:cNvPr>
          <p:cNvSpPr txBox="1"/>
          <p:nvPr/>
        </p:nvSpPr>
        <p:spPr>
          <a:xfrm>
            <a:off x="7112267" y="2654046"/>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奖励：验证准确率</a:t>
            </a:r>
            <a:endParaRPr lang="zh-CN" altLang="en-US" sz="1600" dirty="0"/>
          </a:p>
        </p:txBody>
      </p:sp>
      <p:sp>
        <p:nvSpPr>
          <p:cNvPr id="11" name="文本框 10">
            <a:extLst>
              <a:ext uri="{FF2B5EF4-FFF2-40B4-BE49-F238E27FC236}">
                <a16:creationId xmlns:a16="http://schemas.microsoft.com/office/drawing/2014/main" id="{C509B1FB-06E9-4867-AA49-9FE8DA7696D8}"/>
              </a:ext>
            </a:extLst>
          </p:cNvPr>
          <p:cNvSpPr txBox="1"/>
          <p:nvPr/>
        </p:nvSpPr>
        <p:spPr>
          <a:xfrm>
            <a:off x="7627937" y="3364797"/>
            <a:ext cx="302433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策略函数：控制器</a:t>
            </a:r>
            <a:r>
              <a:rPr lang="en-US" altLang="zh-CN" sz="1600" dirty="0">
                <a:solidFill>
                  <a:srgbClr val="0070C0"/>
                </a:solidFill>
                <a:latin typeface="微软雅黑" panose="020B0503020204020204" pitchFamily="34" charset="-122"/>
                <a:ea typeface="微软雅黑" panose="020B0503020204020204" pitchFamily="34" charset="-122"/>
              </a:rPr>
              <a:t>RNN</a:t>
            </a:r>
            <a:endParaRPr lang="zh-CN" altLang="en-US" sz="1600" dirty="0"/>
          </a:p>
        </p:txBody>
      </p:sp>
      <p:sp>
        <p:nvSpPr>
          <p:cNvPr id="12" name="文本框 11">
            <a:extLst>
              <a:ext uri="{FF2B5EF4-FFF2-40B4-BE49-F238E27FC236}">
                <a16:creationId xmlns:a16="http://schemas.microsoft.com/office/drawing/2014/main" id="{0241430A-ED79-4FEB-B7AB-87967AE3E9A4}"/>
              </a:ext>
            </a:extLst>
          </p:cNvPr>
          <p:cNvSpPr txBox="1"/>
          <p:nvPr/>
        </p:nvSpPr>
        <p:spPr>
          <a:xfrm>
            <a:off x="7008332" y="4552247"/>
            <a:ext cx="3232205"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用策略梯度上升来更新策略函数</a:t>
            </a:r>
            <a:endParaRPr lang="zh-CN" alt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837876"/>
            <a:ext cx="12192000" cy="6028702"/>
          </a:xfrm>
          <a:prstGeom prst="rect">
            <a:avLst/>
          </a:prstGeom>
          <a:blipFill>
            <a:blip r:embed="rId3" cstate="print"/>
            <a:stretch>
              <a:fillRect b="-13756"/>
            </a:stretch>
          </a:blipFill>
        </p:spPr>
        <p:txBody>
          <a:bodyPr wrap="square" lIns="0" tIns="0" rIns="0" bIns="0" rtlCol="0">
            <a:spAutoFit/>
          </a:bodyPr>
          <a:lstStyle/>
          <a:p>
            <a:endParaRPr dirty="0"/>
          </a:p>
        </p:txBody>
      </p:sp>
      <p:sp>
        <p:nvSpPr>
          <p:cNvPr id="3" name="object 3"/>
          <p:cNvSpPr txBox="1"/>
          <p:nvPr/>
        </p:nvSpPr>
        <p:spPr>
          <a:xfrm>
            <a:off x="8588228" y="1580147"/>
            <a:ext cx="2724184" cy="1474217"/>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E9887C"/>
                </a:solidFill>
                <a:latin typeface="ATAOJB+LucidaConsole"/>
                <a:cs typeface="ATAOJB+LucidaConsole"/>
              </a:rPr>
              <a:t>Architecture</a:t>
            </a:r>
          </a:p>
          <a:p>
            <a:pPr marL="38836" marR="0">
              <a:lnSpc>
                <a:spcPts val="2799"/>
              </a:lnSpc>
              <a:spcBef>
                <a:spcPts val="5708"/>
              </a:spcBef>
              <a:spcAft>
                <a:spcPts val="0"/>
              </a:spcAft>
            </a:pPr>
            <a:r>
              <a:rPr sz="2800" dirty="0">
                <a:solidFill>
                  <a:srgbClr val="E9887C"/>
                </a:solidFill>
                <a:latin typeface="ATAOJB+LucidaConsole"/>
                <a:cs typeface="ATAOJB+LucidaConsole"/>
              </a:rPr>
              <a:t>Algorithm</a:t>
            </a:r>
          </a:p>
        </p:txBody>
      </p:sp>
      <p:sp>
        <p:nvSpPr>
          <p:cNvPr id="4" name="object 4"/>
          <p:cNvSpPr txBox="1"/>
          <p:nvPr/>
        </p:nvSpPr>
        <p:spPr>
          <a:xfrm>
            <a:off x="2039072" y="1975312"/>
            <a:ext cx="1866903" cy="812800"/>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595959"/>
                </a:solidFill>
                <a:latin typeface="ATAOJB+LucidaConsole"/>
                <a:cs typeface="ATAOJB+LucidaConsole"/>
              </a:rPr>
              <a:t>Training</a:t>
            </a:r>
          </a:p>
          <a:p>
            <a:pPr marL="428625" marR="0">
              <a:lnSpc>
                <a:spcPts val="2799"/>
              </a:lnSpc>
              <a:spcBef>
                <a:spcPts val="500"/>
              </a:spcBef>
              <a:spcAft>
                <a:spcPts val="0"/>
              </a:spcAft>
            </a:pPr>
            <a:r>
              <a:rPr sz="2800" dirty="0">
                <a:solidFill>
                  <a:srgbClr val="595959"/>
                </a:solidFill>
                <a:latin typeface="ATAOJB+LucidaConsole"/>
                <a:cs typeface="ATAOJB+LucidaConsole"/>
              </a:rPr>
              <a:t>data</a:t>
            </a:r>
          </a:p>
        </p:txBody>
      </p:sp>
      <p:sp>
        <p:nvSpPr>
          <p:cNvPr id="5" name="object 5"/>
          <p:cNvSpPr txBox="1"/>
          <p:nvPr/>
        </p:nvSpPr>
        <p:spPr>
          <a:xfrm>
            <a:off x="5647437" y="1975311"/>
            <a:ext cx="2295544" cy="812800"/>
          </a:xfrm>
          <a:prstGeom prst="rect">
            <a:avLst/>
          </a:prstGeom>
        </p:spPr>
        <p:txBody>
          <a:bodyPr vert="horz" wrap="square" lIns="0" tIns="0" rIns="0" bIns="0" rtlCol="0">
            <a:spAutoFit/>
          </a:bodyPr>
          <a:lstStyle/>
          <a:p>
            <a:pPr marL="428625" marR="0">
              <a:lnSpc>
                <a:spcPts val="2799"/>
              </a:lnSpc>
              <a:spcBef>
                <a:spcPts val="0"/>
              </a:spcBef>
              <a:spcAft>
                <a:spcPts val="0"/>
              </a:spcAft>
            </a:pPr>
            <a:r>
              <a:rPr sz="2800" dirty="0">
                <a:solidFill>
                  <a:srgbClr val="C00000"/>
                </a:solidFill>
                <a:latin typeface="ATAOJB+LucidaConsole"/>
                <a:cs typeface="ATAOJB+LucidaConsole"/>
              </a:rPr>
              <a:t>Hyper-</a:t>
            </a:r>
          </a:p>
          <a:p>
            <a:pPr marL="0" marR="0">
              <a:lnSpc>
                <a:spcPts val="2799"/>
              </a:lnSpc>
              <a:spcBef>
                <a:spcPts val="500"/>
              </a:spcBef>
              <a:spcAft>
                <a:spcPts val="0"/>
              </a:spcAft>
            </a:pPr>
            <a:r>
              <a:rPr sz="2800" dirty="0">
                <a:solidFill>
                  <a:srgbClr val="C00000"/>
                </a:solidFill>
                <a:latin typeface="ATAOJB+LucidaConsole"/>
                <a:cs typeface="ATAOJB+LucidaConsole"/>
              </a:rPr>
              <a:t>parameters</a:t>
            </a:r>
          </a:p>
        </p:txBody>
      </p:sp>
      <p:sp>
        <p:nvSpPr>
          <p:cNvPr id="6" name="object 6"/>
          <p:cNvSpPr txBox="1"/>
          <p:nvPr/>
        </p:nvSpPr>
        <p:spPr>
          <a:xfrm>
            <a:off x="2282535" y="4077462"/>
            <a:ext cx="5295850" cy="393699"/>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0823FC"/>
                </a:solidFill>
                <a:latin typeface="ATAOJB+LucidaConsole"/>
                <a:cs typeface="ATAOJB+LucidaConsole"/>
              </a:rPr>
              <a:t>Parameters </a:t>
            </a:r>
            <a:r>
              <a:rPr sz="2800" dirty="0">
                <a:solidFill>
                  <a:srgbClr val="595959"/>
                </a:solidFill>
                <a:latin typeface="ATAOJB+LucidaConsole"/>
                <a:cs typeface="ATAOJB+LucidaConsole"/>
              </a:rPr>
              <a:t>(aka </a:t>
            </a:r>
            <a:r>
              <a:rPr sz="2800" dirty="0">
                <a:solidFill>
                  <a:srgbClr val="0823FC"/>
                </a:solidFill>
                <a:latin typeface="ATAOJB+LucidaConsole"/>
                <a:cs typeface="ATAOJB+LucidaConsole"/>
              </a:rPr>
              <a:t>weights</a:t>
            </a:r>
            <a:r>
              <a:rPr sz="2800" dirty="0">
                <a:solidFill>
                  <a:srgbClr val="595959"/>
                </a:solidFill>
                <a:latin typeface="ATAOJB+LucidaConsole"/>
                <a:cs typeface="ATAOJB+LucidaConsole"/>
              </a:rPr>
              <a:t>)</a:t>
            </a:r>
          </a:p>
        </p:txBody>
      </p:sp>
      <p:sp>
        <p:nvSpPr>
          <p:cNvPr id="7" name="object 7"/>
          <p:cNvSpPr txBox="1"/>
          <p:nvPr/>
        </p:nvSpPr>
        <p:spPr>
          <a:xfrm>
            <a:off x="790354" y="5803440"/>
            <a:ext cx="1652583" cy="393699"/>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595959"/>
                </a:solidFill>
                <a:latin typeface="ATAOJB+LucidaConsole"/>
                <a:cs typeface="ATAOJB+LucidaConsole"/>
              </a:rPr>
              <a:t>Testing</a:t>
            </a:r>
          </a:p>
        </p:txBody>
      </p:sp>
      <p:sp>
        <p:nvSpPr>
          <p:cNvPr id="8" name="object 8"/>
          <p:cNvSpPr txBox="1"/>
          <p:nvPr/>
        </p:nvSpPr>
        <p:spPr>
          <a:xfrm>
            <a:off x="4462677" y="5803442"/>
            <a:ext cx="1009623" cy="393699"/>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595959"/>
                </a:solidFill>
                <a:latin typeface="ATAOJB+LucidaConsole"/>
                <a:cs typeface="ATAOJB+LucidaConsole"/>
              </a:rPr>
              <a:t>Test</a:t>
            </a:r>
          </a:p>
        </p:txBody>
      </p:sp>
      <p:sp>
        <p:nvSpPr>
          <p:cNvPr id="9" name="object 9"/>
          <p:cNvSpPr txBox="1"/>
          <p:nvPr/>
        </p:nvSpPr>
        <p:spPr>
          <a:xfrm>
            <a:off x="1111855" y="6222540"/>
            <a:ext cx="4789101" cy="393700"/>
          </a:xfrm>
          <a:prstGeom prst="rect">
            <a:avLst/>
          </a:prstGeom>
        </p:spPr>
        <p:txBody>
          <a:bodyPr vert="horz" wrap="square" lIns="0" tIns="0" rIns="0" bIns="0" rtlCol="0">
            <a:spAutoFit/>
          </a:bodyPr>
          <a:lstStyle/>
          <a:p>
            <a:pPr marL="0" marR="0">
              <a:lnSpc>
                <a:spcPts val="2799"/>
              </a:lnSpc>
              <a:spcBef>
                <a:spcPts val="0"/>
              </a:spcBef>
              <a:spcAft>
                <a:spcPts val="0"/>
              </a:spcAft>
            </a:pPr>
            <a:r>
              <a:rPr sz="2800" dirty="0">
                <a:solidFill>
                  <a:srgbClr val="595959"/>
                </a:solidFill>
                <a:latin typeface="ATAOJB+LucidaConsole"/>
                <a:cs typeface="ATAOJB+LucidaConsole"/>
              </a:rPr>
              <a:t>data</a:t>
            </a:r>
            <a:r>
              <a:rPr sz="2800" spc="14572" dirty="0">
                <a:solidFill>
                  <a:srgbClr val="595959"/>
                </a:solidFill>
                <a:latin typeface="ATAOJB+LucidaConsole"/>
                <a:cs typeface="ATAOJB+LucidaConsole"/>
              </a:rPr>
              <a:t> </a:t>
            </a:r>
            <a:r>
              <a:rPr sz="2800" dirty="0">
                <a:solidFill>
                  <a:srgbClr val="595959"/>
                </a:solidFill>
                <a:latin typeface="ATAOJB+LucidaConsole"/>
                <a:cs typeface="ATAOJB+LucidaConsole"/>
              </a:rPr>
              <a:t>accuracy</a:t>
            </a:r>
          </a:p>
        </p:txBody>
      </p:sp>
      <p:sp>
        <p:nvSpPr>
          <p:cNvPr id="10" name="object 3">
            <a:extLst>
              <a:ext uri="{FF2B5EF4-FFF2-40B4-BE49-F238E27FC236}">
                <a16:creationId xmlns:a16="http://schemas.microsoft.com/office/drawing/2014/main" id="{0B4F3C8C-C846-354E-A0C7-0F13A599AD3B}"/>
              </a:ext>
            </a:extLst>
          </p:cNvPr>
          <p:cNvSpPr txBox="1"/>
          <p:nvPr/>
        </p:nvSpPr>
        <p:spPr>
          <a:xfrm>
            <a:off x="407368" y="116632"/>
            <a:ext cx="3787363" cy="605631"/>
          </a:xfrm>
          <a:prstGeom prst="rect">
            <a:avLst/>
          </a:prstGeom>
        </p:spPr>
        <p:txBody>
          <a:bodyPr vert="horz" wrap="square" lIns="0" tIns="0" rIns="0" bIns="0" rtlCol="0">
            <a:spAutoFit/>
          </a:bodyPr>
          <a:lstStyle/>
          <a:p>
            <a:pPr marL="0" marR="0">
              <a:lnSpc>
                <a:spcPts val="4468"/>
              </a:lnSpc>
              <a:spcBef>
                <a:spcPts val="0"/>
              </a:spcBef>
              <a:spcAft>
                <a:spcPts val="0"/>
              </a:spcAft>
            </a:pPr>
            <a:r>
              <a:rPr sz="4000" dirty="0">
                <a:solidFill>
                  <a:srgbClr val="0924FC"/>
                </a:solidFill>
                <a:latin typeface="TLBUVK+ArialMT"/>
                <a:cs typeface="TLBUVK+ArialMT"/>
              </a:rPr>
              <a:t>•</a:t>
            </a:r>
            <a:r>
              <a:rPr sz="4000" spc="2100" dirty="0">
                <a:solidFill>
                  <a:srgbClr val="0924FC"/>
                </a:solidFill>
                <a:latin typeface="Times New Roman"/>
                <a:cs typeface="Times New Roman"/>
              </a:rPr>
              <a:t> </a:t>
            </a:r>
            <a:r>
              <a:rPr sz="4000" dirty="0">
                <a:solidFill>
                  <a:srgbClr val="0924FC"/>
                </a:solidFill>
                <a:latin typeface="ATAOJB+LucidaConsole"/>
                <a:cs typeface="ATAOJB+LucidaConsole"/>
              </a:rPr>
              <a:t>Parameters</a:t>
            </a:r>
          </a:p>
        </p:txBody>
      </p:sp>
      <p:sp>
        <p:nvSpPr>
          <p:cNvPr id="11" name="object 4">
            <a:extLst>
              <a:ext uri="{FF2B5EF4-FFF2-40B4-BE49-F238E27FC236}">
                <a16:creationId xmlns:a16="http://schemas.microsoft.com/office/drawing/2014/main" id="{3CE5073D-6502-204C-BF22-D427620A5173}"/>
              </a:ext>
            </a:extLst>
          </p:cNvPr>
          <p:cNvSpPr txBox="1"/>
          <p:nvPr/>
        </p:nvSpPr>
        <p:spPr>
          <a:xfrm>
            <a:off x="407368" y="722263"/>
            <a:ext cx="5625687" cy="605631"/>
          </a:xfrm>
          <a:prstGeom prst="rect">
            <a:avLst/>
          </a:prstGeom>
        </p:spPr>
        <p:txBody>
          <a:bodyPr vert="horz" wrap="square" lIns="0" tIns="0" rIns="0" bIns="0" rtlCol="0">
            <a:spAutoFit/>
          </a:bodyPr>
          <a:lstStyle/>
          <a:p>
            <a:pPr marL="0" marR="0">
              <a:lnSpc>
                <a:spcPts val="4468"/>
              </a:lnSpc>
              <a:spcBef>
                <a:spcPts val="0"/>
              </a:spcBef>
              <a:spcAft>
                <a:spcPts val="0"/>
              </a:spcAft>
            </a:pPr>
            <a:r>
              <a:rPr sz="4000" dirty="0">
                <a:solidFill>
                  <a:srgbClr val="C00000"/>
                </a:solidFill>
                <a:latin typeface="TLBUVK+ArialMT"/>
                <a:cs typeface="TLBUVK+ArialMT"/>
              </a:rPr>
              <a:t>•</a:t>
            </a:r>
            <a:r>
              <a:rPr sz="4000" spc="2100" dirty="0">
                <a:solidFill>
                  <a:srgbClr val="C00000"/>
                </a:solidFill>
                <a:latin typeface="Times New Roman"/>
                <a:cs typeface="Times New Roman"/>
              </a:rPr>
              <a:t> </a:t>
            </a:r>
            <a:r>
              <a:rPr sz="4000" dirty="0">
                <a:solidFill>
                  <a:srgbClr val="C00000"/>
                </a:solidFill>
                <a:latin typeface="ATAOJB+LucidaConsole"/>
                <a:cs typeface="ATAOJB+LucidaConsole"/>
              </a:rPr>
              <a:t>Hyper-parameters</a:t>
            </a:r>
          </a:p>
        </p:txBody>
      </p:sp>
      <p:sp>
        <p:nvSpPr>
          <p:cNvPr id="12" name="文本框 11">
            <a:extLst>
              <a:ext uri="{FF2B5EF4-FFF2-40B4-BE49-F238E27FC236}">
                <a16:creationId xmlns:a16="http://schemas.microsoft.com/office/drawing/2014/main" id="{A2F64587-DA9C-4979-B4A6-4A20F22EFB98}"/>
              </a:ext>
            </a:extLst>
          </p:cNvPr>
          <p:cNvSpPr txBox="1"/>
          <p:nvPr/>
        </p:nvSpPr>
        <p:spPr>
          <a:xfrm>
            <a:off x="6078601" y="3778456"/>
            <a:ext cx="3416320" cy="923330"/>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参数：指需要训练的模型参数，</a:t>
            </a:r>
            <a:endParaRPr lang="en-US" altLang="zh-CN" dirty="0"/>
          </a:p>
          <a:p>
            <a:r>
              <a:rPr lang="zh-CN" altLang="en-US" dirty="0"/>
              <a:t>例如</a:t>
            </a:r>
            <a:r>
              <a:rPr lang="en-US" altLang="zh-CN" dirty="0"/>
              <a:t>FC</a:t>
            </a:r>
            <a:r>
              <a:rPr lang="zh-CN" altLang="en-US" dirty="0"/>
              <a:t>全连接层的权重矩阵、</a:t>
            </a:r>
            <a:endParaRPr lang="en-US" altLang="zh-CN" dirty="0"/>
          </a:p>
          <a:p>
            <a:r>
              <a:rPr lang="en-US" altLang="zh-CN" dirty="0"/>
              <a:t>CONV</a:t>
            </a:r>
            <a:r>
              <a:rPr lang="zh-CN" altLang="en-US" dirty="0"/>
              <a:t>卷积层中的卷积核</a:t>
            </a:r>
          </a:p>
        </p:txBody>
      </p:sp>
      <p:sp>
        <p:nvSpPr>
          <p:cNvPr id="13" name="文本框 12">
            <a:extLst>
              <a:ext uri="{FF2B5EF4-FFF2-40B4-BE49-F238E27FC236}">
                <a16:creationId xmlns:a16="http://schemas.microsoft.com/office/drawing/2014/main" id="{23DE5CC2-30B6-4B51-90C6-DB671C83F8DE}"/>
              </a:ext>
            </a:extLst>
          </p:cNvPr>
          <p:cNvSpPr txBox="1"/>
          <p:nvPr/>
        </p:nvSpPr>
        <p:spPr>
          <a:xfrm>
            <a:off x="1180106" y="1421521"/>
            <a:ext cx="3259976"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从训练数据中学习，更新参数</a:t>
            </a:r>
          </a:p>
        </p:txBody>
      </p:sp>
      <p:sp>
        <p:nvSpPr>
          <p:cNvPr id="14" name="文本框 13">
            <a:extLst>
              <a:ext uri="{FF2B5EF4-FFF2-40B4-BE49-F238E27FC236}">
                <a16:creationId xmlns:a16="http://schemas.microsoft.com/office/drawing/2014/main" id="{403012A9-972F-4669-860B-97487B23F4A4}"/>
              </a:ext>
            </a:extLst>
          </p:cNvPr>
          <p:cNvSpPr txBox="1"/>
          <p:nvPr/>
        </p:nvSpPr>
        <p:spPr>
          <a:xfrm>
            <a:off x="5472300" y="1071773"/>
            <a:ext cx="5950668"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超参数：训练前要设置好的值，包括模型结构和优化算法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745E2DD-AB37-1D4C-AC3F-E6ED89C072C4}"/>
              </a:ext>
            </a:extLst>
          </p:cNvPr>
          <p:cNvPicPr>
            <a:picLocks noChangeAspect="1"/>
          </p:cNvPicPr>
          <p:nvPr/>
        </p:nvPicPr>
        <p:blipFill>
          <a:blip r:embed="rId2"/>
          <a:stretch>
            <a:fillRect/>
          </a:stretch>
        </p:blipFill>
        <p:spPr>
          <a:xfrm>
            <a:off x="7775" y="0"/>
            <a:ext cx="12176449"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A9297A-3672-7E47-8AF6-D3EF673AE83A}"/>
              </a:ext>
            </a:extLst>
          </p:cNvPr>
          <p:cNvPicPr>
            <a:picLocks noChangeAspect="1"/>
          </p:cNvPicPr>
          <p:nvPr/>
        </p:nvPicPr>
        <p:blipFill>
          <a:blip r:embed="rId2"/>
          <a:stretch>
            <a:fillRect/>
          </a:stretch>
        </p:blipFill>
        <p:spPr>
          <a:xfrm>
            <a:off x="0" y="17760"/>
            <a:ext cx="12039600" cy="6858000"/>
          </a:xfrm>
          <a:prstGeom prst="rect">
            <a:avLst/>
          </a:prstGeom>
        </p:spPr>
      </p:pic>
      <p:sp>
        <p:nvSpPr>
          <p:cNvPr id="4" name="文本框 3">
            <a:extLst>
              <a:ext uri="{FF2B5EF4-FFF2-40B4-BE49-F238E27FC236}">
                <a16:creationId xmlns:a16="http://schemas.microsoft.com/office/drawing/2014/main" id="{6B943B42-16D4-4972-AF1D-8F17AE682571}"/>
              </a:ext>
            </a:extLst>
          </p:cNvPr>
          <p:cNvSpPr txBox="1"/>
          <p:nvPr/>
        </p:nvSpPr>
        <p:spPr>
          <a:xfrm>
            <a:off x="6744072" y="5589240"/>
            <a:ext cx="4824536"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在第</a:t>
            </a:r>
            <a:r>
              <a:rPr lang="en-US" altLang="zh-CN" sz="1600" dirty="0">
                <a:solidFill>
                  <a:srgbClr val="0070C0"/>
                </a:solidFill>
                <a:latin typeface="微软雅黑" panose="020B0503020204020204" pitchFamily="34" charset="-122"/>
                <a:ea typeface="微软雅黑" panose="020B0503020204020204" pitchFamily="34" charset="-122"/>
              </a:rPr>
              <a:t>t</a:t>
            </a:r>
            <a:r>
              <a:rPr lang="zh-CN" altLang="en-US" sz="1600" dirty="0">
                <a:solidFill>
                  <a:srgbClr val="0070C0"/>
                </a:solidFill>
                <a:latin typeface="微软雅黑" panose="020B0503020204020204" pitchFamily="34" charset="-122"/>
                <a:ea typeface="微软雅黑" panose="020B0503020204020204" pitchFamily="34" charset="-122"/>
              </a:rPr>
              <a:t>步，把（</a:t>
            </a:r>
            <a:r>
              <a:rPr lang="en-US" altLang="zh-CN" sz="1600" dirty="0" err="1">
                <a:solidFill>
                  <a:srgbClr val="0070C0"/>
                </a:solidFill>
                <a:latin typeface="微软雅黑" panose="020B0503020204020204" pitchFamily="34" charset="-122"/>
                <a:ea typeface="微软雅黑" panose="020B0503020204020204" pitchFamily="34" charset="-122"/>
              </a:rPr>
              <a:t>ht,xt</a:t>
            </a:r>
            <a:r>
              <a:rPr lang="zh-CN" altLang="en-US" sz="1600" dirty="0">
                <a:solidFill>
                  <a:srgbClr val="0070C0"/>
                </a:solidFill>
                <a:latin typeface="微软雅黑" panose="020B0503020204020204" pitchFamily="34" charset="-122"/>
                <a:ea typeface="微软雅黑" panose="020B0503020204020204" pitchFamily="34" charset="-122"/>
              </a:rPr>
              <a:t>）二元组看作强化学习的状态，</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en-US" altLang="zh-CN" sz="1600" dirty="0">
                <a:solidFill>
                  <a:srgbClr val="0070C0"/>
                </a:solidFill>
                <a:latin typeface="微软雅黑" panose="020B0503020204020204" pitchFamily="34" charset="-122"/>
                <a:ea typeface="微软雅黑" panose="020B0503020204020204" pitchFamily="34" charset="-122"/>
              </a:rPr>
              <a:t>Pt+1</a:t>
            </a:r>
            <a:r>
              <a:rPr lang="zh-CN" altLang="en-US" sz="1600" dirty="0">
                <a:solidFill>
                  <a:srgbClr val="0070C0"/>
                </a:solidFill>
                <a:latin typeface="微软雅黑" panose="020B0503020204020204" pitchFamily="34" charset="-122"/>
                <a:ea typeface="微软雅黑" panose="020B0503020204020204" pitchFamily="34" charset="-122"/>
              </a:rPr>
              <a:t>看作策略函数输出的预测分布，</a:t>
            </a:r>
            <a:r>
              <a:rPr lang="en-US" altLang="zh-CN" sz="1600" dirty="0">
                <a:solidFill>
                  <a:srgbClr val="0070C0"/>
                </a:solidFill>
                <a:latin typeface="微软雅黑" panose="020B0503020204020204" pitchFamily="34" charset="-122"/>
                <a:ea typeface="微软雅黑" panose="020B0503020204020204" pitchFamily="34" charset="-122"/>
              </a:rPr>
              <a:t>at+1</a:t>
            </a:r>
            <a:r>
              <a:rPr lang="zh-CN" altLang="en-US" sz="1600" dirty="0">
                <a:solidFill>
                  <a:srgbClr val="0070C0"/>
                </a:solidFill>
                <a:latin typeface="微软雅黑" panose="020B0503020204020204" pitchFamily="34" charset="-122"/>
                <a:ea typeface="微软雅黑" panose="020B0503020204020204" pitchFamily="34" charset="-122"/>
              </a:rPr>
              <a:t>是根据</a:t>
            </a:r>
            <a:r>
              <a:rPr lang="en-US" altLang="zh-CN" sz="1600" dirty="0">
                <a:solidFill>
                  <a:srgbClr val="0070C0"/>
                </a:solidFill>
                <a:latin typeface="微软雅黑" panose="020B0503020204020204" pitchFamily="34" charset="-122"/>
                <a:ea typeface="微软雅黑" panose="020B0503020204020204" pitchFamily="34" charset="-122"/>
              </a:rPr>
              <a:t>Pt+1</a:t>
            </a:r>
            <a:r>
              <a:rPr lang="zh-CN" altLang="en-US" sz="1600" dirty="0">
                <a:solidFill>
                  <a:srgbClr val="0070C0"/>
                </a:solidFill>
                <a:latin typeface="微软雅黑" panose="020B0503020204020204" pitchFamily="34" charset="-122"/>
                <a:ea typeface="微软雅黑" panose="020B0503020204020204" pitchFamily="34" charset="-122"/>
              </a:rPr>
              <a:t>抽样得到的，看作强化学习的动作</a:t>
            </a:r>
            <a:endParaRPr lang="zh-CN" altLang="en-US" sz="1600" dirty="0"/>
          </a:p>
        </p:txBody>
      </p:sp>
      <p:sp>
        <p:nvSpPr>
          <p:cNvPr id="5" name="文本框 4">
            <a:extLst>
              <a:ext uri="{FF2B5EF4-FFF2-40B4-BE49-F238E27FC236}">
                <a16:creationId xmlns:a16="http://schemas.microsoft.com/office/drawing/2014/main" id="{63E42E56-D211-4464-AD4E-D6EF7458C910}"/>
              </a:ext>
            </a:extLst>
          </p:cNvPr>
          <p:cNvSpPr txBox="1"/>
          <p:nvPr/>
        </p:nvSpPr>
        <p:spPr>
          <a:xfrm>
            <a:off x="6866243" y="3530121"/>
            <a:ext cx="1101965"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策略函数：</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en-US" altLang="zh-CN" sz="1600" dirty="0">
                <a:solidFill>
                  <a:srgbClr val="0070C0"/>
                </a:solidFill>
                <a:latin typeface="微软雅黑" panose="020B0503020204020204" pitchFamily="34" charset="-122"/>
                <a:ea typeface="微软雅黑" panose="020B0503020204020204" pitchFamily="34" charset="-122"/>
              </a:rPr>
              <a:t>0~1</a:t>
            </a:r>
            <a:r>
              <a:rPr lang="zh-CN" altLang="en-US" sz="1600" dirty="0">
                <a:solidFill>
                  <a:srgbClr val="0070C0"/>
                </a:solidFill>
                <a:latin typeface="微软雅黑" panose="020B0503020204020204" pitchFamily="34" charset="-122"/>
                <a:ea typeface="微软雅黑" panose="020B0503020204020204" pitchFamily="34" charset="-122"/>
              </a:rPr>
              <a:t>之间的概率值</a:t>
            </a:r>
            <a:endParaRPr lang="zh-CN" altLang="en-US" sz="1600" dirty="0"/>
          </a:p>
        </p:txBody>
      </p:sp>
      <p:sp>
        <p:nvSpPr>
          <p:cNvPr id="6" name="文本框 5">
            <a:extLst>
              <a:ext uri="{FF2B5EF4-FFF2-40B4-BE49-F238E27FC236}">
                <a16:creationId xmlns:a16="http://schemas.microsoft.com/office/drawing/2014/main" id="{46B7C8BC-9AAE-4849-BD8B-2BB9CAD4B065}"/>
              </a:ext>
            </a:extLst>
          </p:cNvPr>
          <p:cNvSpPr txBox="1"/>
          <p:nvPr/>
        </p:nvSpPr>
        <p:spPr>
          <a:xfrm>
            <a:off x="7842852" y="3545097"/>
            <a:ext cx="1227321"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离散动作</a:t>
            </a:r>
            <a:endParaRPr lang="zh-CN" altLang="en-US" sz="1600" dirty="0"/>
          </a:p>
        </p:txBody>
      </p:sp>
      <p:sp>
        <p:nvSpPr>
          <p:cNvPr id="7" name="文本框 6">
            <a:extLst>
              <a:ext uri="{FF2B5EF4-FFF2-40B4-BE49-F238E27FC236}">
                <a16:creationId xmlns:a16="http://schemas.microsoft.com/office/drawing/2014/main" id="{2328D2C9-4087-40B0-B726-9A95F19A3251}"/>
              </a:ext>
            </a:extLst>
          </p:cNvPr>
          <p:cNvSpPr txBox="1"/>
          <p:nvPr/>
        </p:nvSpPr>
        <p:spPr>
          <a:xfrm>
            <a:off x="9070173" y="3560073"/>
            <a:ext cx="1227321"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状态</a:t>
            </a:r>
            <a:endParaRPr lang="zh-CN" altLang="en-US" sz="1600" dirty="0"/>
          </a:p>
        </p:txBody>
      </p:sp>
      <p:sp>
        <p:nvSpPr>
          <p:cNvPr id="8" name="文本框 7">
            <a:extLst>
              <a:ext uri="{FF2B5EF4-FFF2-40B4-BE49-F238E27FC236}">
                <a16:creationId xmlns:a16="http://schemas.microsoft.com/office/drawing/2014/main" id="{B47CE1E7-A22B-4235-B426-1B61E6D3757A}"/>
              </a:ext>
            </a:extLst>
          </p:cNvPr>
          <p:cNvSpPr txBox="1"/>
          <p:nvPr/>
        </p:nvSpPr>
        <p:spPr>
          <a:xfrm>
            <a:off x="9835670" y="3545097"/>
            <a:ext cx="2020970"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循环层和全连接层的参数：强化学习的目的是学习这个参数</a:t>
            </a:r>
            <a:endParaRPr lang="zh-CN" altLang="en-US" sz="1600" dirty="0"/>
          </a:p>
        </p:txBody>
      </p:sp>
    </p:spTree>
    <p:extLst>
      <p:ext uri="{BB962C8B-B14F-4D97-AF65-F5344CB8AC3E}">
        <p14:creationId xmlns:p14="http://schemas.microsoft.com/office/powerpoint/2010/main" val="414424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5F1099-E602-2A4D-950D-86D0392565A0}"/>
              </a:ext>
            </a:extLst>
          </p:cNvPr>
          <p:cNvPicPr>
            <a:picLocks noChangeAspect="1"/>
          </p:cNvPicPr>
          <p:nvPr/>
        </p:nvPicPr>
        <p:blipFill>
          <a:blip r:embed="rId2"/>
          <a:stretch>
            <a:fillRect/>
          </a:stretch>
        </p:blipFill>
        <p:spPr>
          <a:xfrm>
            <a:off x="52308" y="0"/>
            <a:ext cx="12087384" cy="6858000"/>
          </a:xfrm>
          <a:prstGeom prst="rect">
            <a:avLst/>
          </a:prstGeom>
        </p:spPr>
      </p:pic>
      <p:sp>
        <p:nvSpPr>
          <p:cNvPr id="3" name="文本框 2">
            <a:extLst>
              <a:ext uri="{FF2B5EF4-FFF2-40B4-BE49-F238E27FC236}">
                <a16:creationId xmlns:a16="http://schemas.microsoft.com/office/drawing/2014/main" id="{435C2DAA-C45A-4A44-9E5A-CAC893CE4036}"/>
              </a:ext>
            </a:extLst>
          </p:cNvPr>
          <p:cNvSpPr txBox="1"/>
          <p:nvPr/>
        </p:nvSpPr>
        <p:spPr>
          <a:xfrm>
            <a:off x="1559496" y="6093296"/>
            <a:ext cx="273630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当前任务：决定卷积核大小</a:t>
            </a:r>
            <a:endParaRPr lang="zh-CN" altLang="en-US" sz="1600" dirty="0"/>
          </a:p>
        </p:txBody>
      </p:sp>
      <p:sp>
        <p:nvSpPr>
          <p:cNvPr id="4" name="文本框 3">
            <a:extLst>
              <a:ext uri="{FF2B5EF4-FFF2-40B4-BE49-F238E27FC236}">
                <a16:creationId xmlns:a16="http://schemas.microsoft.com/office/drawing/2014/main" id="{403CCA60-1701-48A8-8C71-47CC8D853163}"/>
              </a:ext>
            </a:extLst>
          </p:cNvPr>
          <p:cNvSpPr txBox="1"/>
          <p:nvPr/>
        </p:nvSpPr>
        <p:spPr>
          <a:xfrm>
            <a:off x="6816080" y="1268760"/>
            <a:ext cx="453650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策略函数：控制器</a:t>
            </a:r>
            <a:r>
              <a:rPr lang="en-US" altLang="zh-CN" sz="1600" dirty="0">
                <a:solidFill>
                  <a:srgbClr val="0070C0"/>
                </a:solidFill>
                <a:latin typeface="微软雅黑" panose="020B0503020204020204" pitchFamily="34" charset="-122"/>
                <a:ea typeface="微软雅黑" panose="020B0503020204020204" pitchFamily="34" charset="-122"/>
              </a:rPr>
              <a:t>RNN</a:t>
            </a:r>
            <a:r>
              <a:rPr lang="zh-CN" altLang="en-US" sz="1600" dirty="0">
                <a:solidFill>
                  <a:srgbClr val="0070C0"/>
                </a:solidFill>
                <a:latin typeface="微软雅黑" panose="020B0503020204020204" pitchFamily="34" charset="-122"/>
                <a:ea typeface="微软雅黑" panose="020B0503020204020204" pitchFamily="34" charset="-122"/>
              </a:rPr>
              <a:t>输出每种动作的概率值</a:t>
            </a:r>
            <a:endParaRPr lang="zh-CN" altLang="en-US" sz="1600" dirty="0"/>
          </a:p>
        </p:txBody>
      </p:sp>
    </p:spTree>
    <p:extLst>
      <p:ext uri="{BB962C8B-B14F-4D97-AF65-F5344CB8AC3E}">
        <p14:creationId xmlns:p14="http://schemas.microsoft.com/office/powerpoint/2010/main" val="2603641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C3386F-F61C-BD43-A861-DE770E31043B}"/>
              </a:ext>
            </a:extLst>
          </p:cNvPr>
          <p:cNvPicPr>
            <a:picLocks noChangeAspect="1"/>
          </p:cNvPicPr>
          <p:nvPr/>
        </p:nvPicPr>
        <p:blipFill>
          <a:blip r:embed="rId2"/>
          <a:stretch>
            <a:fillRect/>
          </a:stretch>
        </p:blipFill>
        <p:spPr>
          <a:xfrm>
            <a:off x="0" y="3993"/>
            <a:ext cx="12192000" cy="6850013"/>
          </a:xfrm>
          <a:prstGeom prst="rect">
            <a:avLst/>
          </a:prstGeom>
        </p:spPr>
      </p:pic>
      <p:sp>
        <p:nvSpPr>
          <p:cNvPr id="3" name="文本框 2">
            <a:extLst>
              <a:ext uri="{FF2B5EF4-FFF2-40B4-BE49-F238E27FC236}">
                <a16:creationId xmlns:a16="http://schemas.microsoft.com/office/drawing/2014/main" id="{F6ACADC2-FCC7-41FF-BB21-206791FBC2A6}"/>
              </a:ext>
            </a:extLst>
          </p:cNvPr>
          <p:cNvSpPr txBox="1"/>
          <p:nvPr/>
        </p:nvSpPr>
        <p:spPr>
          <a:xfrm>
            <a:off x="8328248" y="1556792"/>
            <a:ext cx="3744416"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前</a:t>
            </a:r>
            <a:r>
              <a:rPr lang="en-US" altLang="zh-CN" sz="1600" dirty="0">
                <a:solidFill>
                  <a:srgbClr val="0070C0"/>
                </a:solidFill>
                <a:latin typeface="微软雅黑" panose="020B0503020204020204" pitchFamily="34" charset="-122"/>
                <a:ea typeface="微软雅黑" panose="020B0503020204020204" pitchFamily="34" charset="-122"/>
              </a:rPr>
              <a:t>59</a:t>
            </a:r>
            <a:r>
              <a:rPr lang="zh-CN" altLang="en-US" sz="1600" dirty="0">
                <a:solidFill>
                  <a:srgbClr val="0070C0"/>
                </a:solidFill>
                <a:latin typeface="微软雅黑" panose="020B0503020204020204" pitchFamily="34" charset="-122"/>
                <a:ea typeface="微软雅黑" panose="020B0503020204020204" pitchFamily="34" charset="-122"/>
              </a:rPr>
              <a:t>步观察不到验证</a:t>
            </a:r>
            <a:r>
              <a:rPr lang="en-US" altLang="zh-CN" sz="1600" dirty="0">
                <a:solidFill>
                  <a:srgbClr val="0070C0"/>
                </a:solidFill>
                <a:latin typeface="微软雅黑" panose="020B0503020204020204" pitchFamily="34" charset="-122"/>
                <a:ea typeface="微软雅黑" panose="020B0503020204020204" pitchFamily="34" charset="-122"/>
              </a:rPr>
              <a:t>acc</a:t>
            </a:r>
            <a:r>
              <a:rPr lang="zh-CN" altLang="en-US" sz="1600" dirty="0">
                <a:solidFill>
                  <a:srgbClr val="0070C0"/>
                </a:solidFill>
                <a:latin typeface="微软雅黑" panose="020B0503020204020204" pitchFamily="34" charset="-122"/>
                <a:ea typeface="微软雅黑" panose="020B0503020204020204" pitchFamily="34" charset="-122"/>
              </a:rPr>
              <a:t>，所以奖励</a:t>
            </a:r>
            <a:r>
              <a:rPr lang="en-US" altLang="zh-CN" sz="1600" dirty="0">
                <a:solidFill>
                  <a:srgbClr val="0070C0"/>
                </a:solidFill>
                <a:latin typeface="微软雅黑" panose="020B0503020204020204" pitchFamily="34" charset="-122"/>
                <a:ea typeface="微软雅黑" panose="020B0503020204020204" pitchFamily="34" charset="-122"/>
              </a:rPr>
              <a:t>=0</a:t>
            </a:r>
            <a:endParaRPr lang="zh-CN" altLang="en-US" sz="1600" dirty="0"/>
          </a:p>
        </p:txBody>
      </p:sp>
      <p:sp>
        <p:nvSpPr>
          <p:cNvPr id="4" name="文本框 3">
            <a:extLst>
              <a:ext uri="{FF2B5EF4-FFF2-40B4-BE49-F238E27FC236}">
                <a16:creationId xmlns:a16="http://schemas.microsoft.com/office/drawing/2014/main" id="{939A8209-38E2-45C1-A373-DD5CA08C5F8D}"/>
              </a:ext>
            </a:extLst>
          </p:cNvPr>
          <p:cNvSpPr txBox="1"/>
          <p:nvPr/>
        </p:nvSpPr>
        <p:spPr>
          <a:xfrm>
            <a:off x="8832304" y="2996952"/>
            <a:ext cx="273630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最后</a:t>
            </a:r>
            <a:r>
              <a:rPr lang="en-US" altLang="zh-CN" sz="1600" dirty="0">
                <a:solidFill>
                  <a:srgbClr val="0070C0"/>
                </a:solidFill>
                <a:latin typeface="微软雅黑" panose="020B0503020204020204" pitchFamily="34" charset="-122"/>
                <a:ea typeface="微软雅黑" panose="020B0503020204020204" pitchFamily="34" charset="-122"/>
              </a:rPr>
              <a:t>1</a:t>
            </a:r>
            <a:r>
              <a:rPr lang="zh-CN" altLang="en-US" sz="1600" dirty="0">
                <a:solidFill>
                  <a:srgbClr val="0070C0"/>
                </a:solidFill>
                <a:latin typeface="微软雅黑" panose="020B0503020204020204" pitchFamily="34" charset="-122"/>
                <a:ea typeface="微软雅黑" panose="020B0503020204020204" pitchFamily="34" charset="-122"/>
              </a:rPr>
              <a:t>步：准确率为奖励值</a:t>
            </a:r>
            <a:endParaRPr lang="zh-CN" altLang="en-US" sz="1600" dirty="0"/>
          </a:p>
        </p:txBody>
      </p:sp>
      <p:sp>
        <p:nvSpPr>
          <p:cNvPr id="5" name="文本框 4">
            <a:extLst>
              <a:ext uri="{FF2B5EF4-FFF2-40B4-BE49-F238E27FC236}">
                <a16:creationId xmlns:a16="http://schemas.microsoft.com/office/drawing/2014/main" id="{586F75F9-8863-4071-9A1C-9084C9D9A4DE}"/>
              </a:ext>
            </a:extLst>
          </p:cNvPr>
          <p:cNvSpPr txBox="1"/>
          <p:nvPr/>
        </p:nvSpPr>
        <p:spPr>
          <a:xfrm>
            <a:off x="8846259" y="3522495"/>
            <a:ext cx="3096344" cy="307777"/>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回报</a:t>
            </a:r>
            <a:r>
              <a:rPr lang="en-US" altLang="zh-CN" sz="1400" dirty="0" err="1">
                <a:solidFill>
                  <a:srgbClr val="0070C0"/>
                </a:solidFill>
                <a:latin typeface="微软雅黑" panose="020B0503020204020204" pitchFamily="34" charset="-122"/>
                <a:ea typeface="微软雅黑" panose="020B0503020204020204" pitchFamily="34" charset="-122"/>
              </a:rPr>
              <a:t>ut</a:t>
            </a:r>
            <a:r>
              <a:rPr lang="zh-CN" altLang="en-US" sz="1400" dirty="0">
                <a:solidFill>
                  <a:srgbClr val="0070C0"/>
                </a:solidFill>
                <a:latin typeface="微软雅黑" panose="020B0503020204020204" pitchFamily="34" charset="-122"/>
                <a:ea typeface="微软雅黑" panose="020B0503020204020204" pitchFamily="34" charset="-122"/>
              </a:rPr>
              <a:t>：从</a:t>
            </a:r>
            <a:r>
              <a:rPr lang="en-US" altLang="zh-CN" sz="1400" dirty="0">
                <a:solidFill>
                  <a:srgbClr val="0070C0"/>
                </a:solidFill>
                <a:latin typeface="微软雅黑" panose="020B0503020204020204" pitchFamily="34" charset="-122"/>
                <a:ea typeface="微软雅黑" panose="020B0503020204020204" pitchFamily="34" charset="-122"/>
              </a:rPr>
              <a:t>t</a:t>
            </a:r>
            <a:r>
              <a:rPr lang="zh-CN" altLang="en-US" sz="1400" dirty="0">
                <a:solidFill>
                  <a:srgbClr val="0070C0"/>
                </a:solidFill>
                <a:latin typeface="微软雅黑" panose="020B0503020204020204" pitchFamily="34" charset="-122"/>
                <a:ea typeface="微软雅黑" panose="020B0503020204020204" pitchFamily="34" charset="-122"/>
              </a:rPr>
              <a:t>时刻开始所有奖励的加和</a:t>
            </a:r>
            <a:endParaRPr lang="zh-CN" altLang="en-US" sz="1400" dirty="0"/>
          </a:p>
        </p:txBody>
      </p:sp>
      <p:sp>
        <p:nvSpPr>
          <p:cNvPr id="6" name="文本框 5">
            <a:extLst>
              <a:ext uri="{FF2B5EF4-FFF2-40B4-BE49-F238E27FC236}">
                <a16:creationId xmlns:a16="http://schemas.microsoft.com/office/drawing/2014/main" id="{7F93CFB6-3A17-4049-9DAF-8D2465D3B722}"/>
              </a:ext>
            </a:extLst>
          </p:cNvPr>
          <p:cNvSpPr txBox="1"/>
          <p:nvPr/>
        </p:nvSpPr>
        <p:spPr>
          <a:xfrm>
            <a:off x="7680539" y="5877272"/>
            <a:ext cx="273630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所有的回报都</a:t>
            </a:r>
            <a:r>
              <a:rPr lang="en-US" altLang="zh-CN" sz="1600" dirty="0">
                <a:solidFill>
                  <a:srgbClr val="0070C0"/>
                </a:solidFill>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准确率</a:t>
            </a:r>
            <a:endParaRPr lang="zh-CN" altLang="en-US" sz="1600" dirty="0"/>
          </a:p>
        </p:txBody>
      </p:sp>
    </p:spTree>
    <p:extLst>
      <p:ext uri="{BB962C8B-B14F-4D97-AF65-F5344CB8AC3E}">
        <p14:creationId xmlns:p14="http://schemas.microsoft.com/office/powerpoint/2010/main" val="168368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F9CE05-C8E4-7F45-A7ED-8C9E692F69FD}"/>
              </a:ext>
            </a:extLst>
          </p:cNvPr>
          <p:cNvPicPr>
            <a:picLocks noChangeAspect="1"/>
          </p:cNvPicPr>
          <p:nvPr/>
        </p:nvPicPr>
        <p:blipFill>
          <a:blip r:embed="rId2"/>
          <a:stretch>
            <a:fillRect/>
          </a:stretch>
        </p:blipFill>
        <p:spPr>
          <a:xfrm>
            <a:off x="0" y="31650"/>
            <a:ext cx="12192000" cy="6794700"/>
          </a:xfrm>
          <a:prstGeom prst="rect">
            <a:avLst/>
          </a:prstGeom>
        </p:spPr>
      </p:pic>
      <p:sp>
        <p:nvSpPr>
          <p:cNvPr id="3" name="文本框 2">
            <a:extLst>
              <a:ext uri="{FF2B5EF4-FFF2-40B4-BE49-F238E27FC236}">
                <a16:creationId xmlns:a16="http://schemas.microsoft.com/office/drawing/2014/main" id="{0903E28D-C3C7-4EDF-BF55-E8869B518DDE}"/>
              </a:ext>
            </a:extLst>
          </p:cNvPr>
          <p:cNvSpPr txBox="1"/>
          <p:nvPr/>
        </p:nvSpPr>
        <p:spPr>
          <a:xfrm>
            <a:off x="7824192" y="1628800"/>
            <a:ext cx="2736304"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计算近似策略梯度：</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第</a:t>
            </a:r>
            <a:r>
              <a:rPr lang="en-US" altLang="zh-CN" sz="1600" dirty="0">
                <a:solidFill>
                  <a:srgbClr val="0070C0"/>
                </a:solidFill>
                <a:latin typeface="微软雅黑" panose="020B0503020204020204" pitchFamily="34" charset="-122"/>
                <a:ea typeface="微软雅黑" panose="020B0503020204020204" pitchFamily="34" charset="-122"/>
              </a:rPr>
              <a:t>t</a:t>
            </a:r>
            <a:r>
              <a:rPr lang="zh-CN" altLang="en-US" sz="1600" dirty="0">
                <a:solidFill>
                  <a:srgbClr val="0070C0"/>
                </a:solidFill>
                <a:latin typeface="微软雅黑" panose="020B0503020204020204" pitchFamily="34" charset="-122"/>
                <a:ea typeface="微软雅黑" panose="020B0503020204020204" pitchFamily="34" charset="-122"/>
              </a:rPr>
              <a:t>时刻的梯度只用到回报</a:t>
            </a:r>
            <a:r>
              <a:rPr lang="en-US" altLang="zh-CN" sz="1600" dirty="0" err="1">
                <a:solidFill>
                  <a:srgbClr val="0070C0"/>
                </a:solidFill>
                <a:latin typeface="微软雅黑" panose="020B0503020204020204" pitchFamily="34" charset="-122"/>
                <a:ea typeface="微软雅黑" panose="020B0503020204020204" pitchFamily="34" charset="-122"/>
              </a:rPr>
              <a:t>ut</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zh-CN" altLang="en-US" sz="1600" dirty="0">
                <a:solidFill>
                  <a:srgbClr val="0070C0"/>
                </a:solidFill>
                <a:latin typeface="微软雅黑" panose="020B0503020204020204" pitchFamily="34" charset="-122"/>
                <a:ea typeface="微软雅黑" panose="020B0503020204020204" pitchFamily="34" charset="-122"/>
              </a:rPr>
              <a:t>可计算共</a:t>
            </a:r>
            <a:r>
              <a:rPr lang="en-US" altLang="zh-CN" sz="1600" dirty="0">
                <a:solidFill>
                  <a:srgbClr val="0070C0"/>
                </a:solidFill>
                <a:latin typeface="微软雅黑" panose="020B0503020204020204" pitchFamily="34" charset="-122"/>
                <a:ea typeface="微软雅黑" panose="020B0503020204020204" pitchFamily="34" charset="-122"/>
              </a:rPr>
              <a:t>60</a:t>
            </a:r>
            <a:r>
              <a:rPr lang="zh-CN" altLang="en-US" sz="1600" dirty="0">
                <a:solidFill>
                  <a:srgbClr val="0070C0"/>
                </a:solidFill>
                <a:latin typeface="微软雅黑" panose="020B0503020204020204" pitchFamily="34" charset="-122"/>
                <a:ea typeface="微软雅黑" panose="020B0503020204020204" pitchFamily="34" charset="-122"/>
              </a:rPr>
              <a:t>个梯度</a:t>
            </a:r>
            <a:endParaRPr lang="zh-CN" altLang="en-US" sz="1600" dirty="0"/>
          </a:p>
        </p:txBody>
      </p:sp>
      <p:sp>
        <p:nvSpPr>
          <p:cNvPr id="4" name="文本框 3">
            <a:extLst>
              <a:ext uri="{FF2B5EF4-FFF2-40B4-BE49-F238E27FC236}">
                <a16:creationId xmlns:a16="http://schemas.microsoft.com/office/drawing/2014/main" id="{3240930E-E605-48AC-84D9-5534BEAA2F42}"/>
              </a:ext>
            </a:extLst>
          </p:cNvPr>
          <p:cNvSpPr txBox="1"/>
          <p:nvPr/>
        </p:nvSpPr>
        <p:spPr>
          <a:xfrm>
            <a:off x="7464152" y="3645024"/>
            <a:ext cx="4583832"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用策略梯度上升来更新策略函数</a:t>
            </a:r>
            <a:r>
              <a:rPr lang="en-US" altLang="zh-CN" sz="1600" dirty="0">
                <a:solidFill>
                  <a:srgbClr val="0070C0"/>
                </a:solidFill>
                <a:latin typeface="微软雅黑" panose="020B0503020204020204" pitchFamily="34" charset="-122"/>
                <a:ea typeface="微软雅黑" panose="020B0503020204020204" pitchFamily="34" charset="-122"/>
              </a:rPr>
              <a:t>π</a:t>
            </a:r>
            <a:r>
              <a:rPr lang="zh-CN" altLang="en-US" sz="1600" dirty="0">
                <a:solidFill>
                  <a:srgbClr val="0070C0"/>
                </a:solidFill>
                <a:latin typeface="微软雅黑" panose="020B0503020204020204" pitchFamily="34" charset="-122"/>
                <a:ea typeface="微软雅黑" panose="020B0503020204020204" pitchFamily="34" charset="-122"/>
              </a:rPr>
              <a:t>中的参数</a:t>
            </a:r>
            <a:r>
              <a:rPr lang="el-GR" altLang="zh-CN" sz="1600" dirty="0">
                <a:solidFill>
                  <a:srgbClr val="0070C0"/>
                </a:solidFill>
                <a:latin typeface="微软雅黑" panose="020B0503020204020204" pitchFamily="34" charset="-122"/>
                <a:ea typeface="微软雅黑" panose="020B0503020204020204" pitchFamily="34" charset="-122"/>
              </a:rPr>
              <a:t>θ</a:t>
            </a:r>
            <a:endParaRPr lang="zh-CN" altLang="en-US" sz="1600" dirty="0"/>
          </a:p>
        </p:txBody>
      </p:sp>
      <p:sp>
        <p:nvSpPr>
          <p:cNvPr id="6" name="文本框 5">
            <a:extLst>
              <a:ext uri="{FF2B5EF4-FFF2-40B4-BE49-F238E27FC236}">
                <a16:creationId xmlns:a16="http://schemas.microsoft.com/office/drawing/2014/main" id="{F52CC877-5ED9-4C2A-BD57-915E106EBDBA}"/>
              </a:ext>
            </a:extLst>
          </p:cNvPr>
          <p:cNvSpPr txBox="1"/>
          <p:nvPr/>
        </p:nvSpPr>
        <p:spPr>
          <a:xfrm>
            <a:off x="4871864" y="5661248"/>
            <a:ext cx="6167802" cy="369332"/>
          </a:xfrm>
          <a:prstGeom prst="rect">
            <a:avLst/>
          </a:prstGeom>
          <a:noFill/>
        </p:spPr>
        <p:txBody>
          <a:bodyPr wrap="square">
            <a:spAutoFit/>
          </a:bodyPr>
          <a:lstStyle/>
          <a:p>
            <a:r>
              <a:rPr lang="el-GR" altLang="zh-CN" sz="1800" dirty="0">
                <a:solidFill>
                  <a:srgbClr val="0070C0"/>
                </a:solidFill>
                <a:latin typeface="微软雅黑" panose="020B0503020204020204" pitchFamily="34" charset="-122"/>
                <a:ea typeface="微软雅黑" panose="020B0503020204020204" pitchFamily="34" charset="-122"/>
              </a:rPr>
              <a:t>β</a:t>
            </a:r>
            <a:r>
              <a:rPr lang="zh-CN" altLang="en-US" sz="1800" dirty="0">
                <a:solidFill>
                  <a:srgbClr val="0070C0"/>
                </a:solidFill>
                <a:latin typeface="微软雅黑" panose="020B0503020204020204" pitchFamily="34" charset="-122"/>
                <a:ea typeface="微软雅黑" panose="020B0503020204020204" pitchFamily="34" charset="-122"/>
              </a:rPr>
              <a:t>是超参数，需要手动调</a:t>
            </a:r>
            <a:endParaRPr lang="zh-CN" altLang="en-US" dirty="0"/>
          </a:p>
        </p:txBody>
      </p:sp>
    </p:spTree>
    <p:extLst>
      <p:ext uri="{BB962C8B-B14F-4D97-AF65-F5344CB8AC3E}">
        <p14:creationId xmlns:p14="http://schemas.microsoft.com/office/powerpoint/2010/main" val="7284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461180" y="1992461"/>
            <a:ext cx="4387348"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使用控制器生成</a:t>
            </a:r>
            <a:r>
              <a:rPr lang="en-US" altLang="zh-CN" dirty="0">
                <a:solidFill>
                  <a:srgbClr val="0070C0"/>
                </a:solidFill>
                <a:latin typeface="微软雅黑" panose="020B0503020204020204" pitchFamily="34" charset="-122"/>
                <a:ea typeface="微软雅黑" panose="020B0503020204020204" pitchFamily="34" charset="-122"/>
              </a:rPr>
              <a:t>20</a:t>
            </a:r>
            <a:r>
              <a:rPr lang="zh-CN" altLang="en-US" dirty="0">
                <a:solidFill>
                  <a:srgbClr val="0070C0"/>
                </a:solidFill>
                <a:latin typeface="微软雅黑" panose="020B0503020204020204" pitchFamily="34" charset="-122"/>
                <a:ea typeface="微软雅黑" panose="020B0503020204020204" pitchFamily="34" charset="-122"/>
              </a:rPr>
              <a:t>层</a:t>
            </a:r>
            <a:r>
              <a:rPr lang="en-US" altLang="zh-CN" dirty="0">
                <a:solidFill>
                  <a:srgbClr val="0070C0"/>
                </a:solidFill>
                <a:latin typeface="微软雅黑" panose="020B0503020204020204" pitchFamily="34" charset="-122"/>
                <a:ea typeface="微软雅黑" panose="020B0503020204020204" pitchFamily="34" charset="-122"/>
              </a:rPr>
              <a:t>CNN</a:t>
            </a:r>
            <a:r>
              <a:rPr lang="zh-CN" altLang="en-US" dirty="0">
                <a:solidFill>
                  <a:srgbClr val="0070C0"/>
                </a:solidFill>
                <a:latin typeface="微软雅黑" panose="020B0503020204020204" pitchFamily="34" charset="-122"/>
                <a:ea typeface="微软雅黑" panose="020B0503020204020204" pitchFamily="34" charset="-122"/>
              </a:rPr>
              <a:t>的超参数</a:t>
            </a:r>
            <a:endParaRPr dirty="0"/>
          </a:p>
        </p:txBody>
      </p:sp>
      <p:sp>
        <p:nvSpPr>
          <p:cNvPr id="3" name="object 3"/>
          <p:cNvSpPr txBox="1"/>
          <p:nvPr/>
        </p:nvSpPr>
        <p:spPr>
          <a:xfrm>
            <a:off x="5403056" y="107053"/>
            <a:ext cx="1538015"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Recap</a:t>
            </a:r>
          </a:p>
        </p:txBody>
      </p:sp>
      <p:sp>
        <p:nvSpPr>
          <p:cNvPr id="4" name="object 4"/>
          <p:cNvSpPr txBox="1"/>
          <p:nvPr/>
        </p:nvSpPr>
        <p:spPr>
          <a:xfrm>
            <a:off x="1496456" y="1468279"/>
            <a:ext cx="9079362"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dirty="0">
                <a:solidFill>
                  <a:srgbClr val="000000"/>
                </a:solidFill>
                <a:latin typeface="WLPGVE+Calibri"/>
                <a:cs typeface="WLPGVE+Calibri"/>
              </a:rPr>
              <a:t>Run</a:t>
            </a:r>
            <a:r>
              <a:rPr sz="2800" spc="-62"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r>
              <a:rPr sz="2800" spc="-63" dirty="0">
                <a:solidFill>
                  <a:srgbClr val="000000"/>
                </a:solidFill>
                <a:latin typeface="Times New Roman"/>
                <a:cs typeface="Times New Roman"/>
              </a:rPr>
              <a:t> </a:t>
            </a:r>
            <a:r>
              <a:rPr sz="2800" spc="-25" dirty="0">
                <a:solidFill>
                  <a:srgbClr val="000000"/>
                </a:solidFill>
                <a:latin typeface="WLPGVE+Calibri"/>
                <a:cs typeface="WLPGVE+Calibri"/>
              </a:rPr>
              <a:t>to</a:t>
            </a:r>
            <a:r>
              <a:rPr sz="2800" spc="-39" dirty="0">
                <a:solidFill>
                  <a:srgbClr val="000000"/>
                </a:solidFill>
                <a:latin typeface="Times New Roman"/>
                <a:cs typeface="Times New Roman"/>
              </a:rPr>
              <a:t> </a:t>
            </a:r>
            <a:r>
              <a:rPr sz="2800" spc="-22" dirty="0">
                <a:solidFill>
                  <a:srgbClr val="000000"/>
                </a:solidFill>
                <a:latin typeface="WLPGVE+Calibri"/>
                <a:cs typeface="WLPGVE+Calibri"/>
              </a:rPr>
              <a:t>generate</a:t>
            </a:r>
            <a:r>
              <a:rPr sz="2800" spc="-45"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20" dirty="0">
                <a:solidFill>
                  <a:srgbClr val="000000"/>
                </a:solidFill>
                <a:latin typeface="WLPGVE+Calibri"/>
                <a:cs typeface="WLPGVE+Calibri"/>
              </a:rPr>
              <a:t>hyper-parameters</a:t>
            </a:r>
            <a:r>
              <a:rPr sz="2800" spc="-37" dirty="0">
                <a:solidFill>
                  <a:srgbClr val="000000"/>
                </a:solidFill>
                <a:latin typeface="Times New Roman"/>
                <a:cs typeface="Times New Roman"/>
              </a:rPr>
              <a:t> </a:t>
            </a:r>
            <a:r>
              <a:rPr sz="2800" dirty="0">
                <a:solidFill>
                  <a:srgbClr val="000000"/>
                </a:solidFill>
                <a:latin typeface="WLPGVE+Calibri"/>
                <a:cs typeface="WLPGVE+Calibri"/>
              </a:rPr>
              <a:t>of</a:t>
            </a:r>
          </a:p>
        </p:txBody>
      </p:sp>
      <p:sp>
        <p:nvSpPr>
          <p:cNvPr id="5" name="object 5"/>
          <p:cNvSpPr txBox="1"/>
          <p:nvPr/>
        </p:nvSpPr>
        <p:spPr>
          <a:xfrm>
            <a:off x="1725056" y="1849279"/>
            <a:ext cx="4118723"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dirty="0">
                <a:solidFill>
                  <a:srgbClr val="000000"/>
                </a:solidFill>
                <a:latin typeface="WLPGVE+Calibri"/>
                <a:cs typeface="WLPGVE+Calibri"/>
              </a:rPr>
              <a:t>20</a:t>
            </a:r>
            <a:r>
              <a:rPr sz="2800" spc="-62" dirty="0">
                <a:solidFill>
                  <a:srgbClr val="000000"/>
                </a:solidFill>
                <a:latin typeface="Times New Roman"/>
                <a:cs typeface="Times New Roman"/>
              </a:rPr>
              <a:t> </a:t>
            </a:r>
            <a:r>
              <a:rPr sz="2800" dirty="0">
                <a:solidFill>
                  <a:srgbClr val="000000"/>
                </a:solidFill>
                <a:latin typeface="WLPGVE+Calibri"/>
                <a:cs typeface="WLPGVE+Calibri"/>
              </a:rPr>
              <a:t>convolutional</a:t>
            </a:r>
            <a:r>
              <a:rPr sz="2800" spc="-70" dirty="0">
                <a:solidFill>
                  <a:srgbClr val="000000"/>
                </a:solidFill>
                <a:latin typeface="Times New Roman"/>
                <a:cs typeface="Times New Roman"/>
              </a:rPr>
              <a:t> </a:t>
            </a:r>
            <a:r>
              <a:rPr sz="2800" spc="-25" dirty="0">
                <a:solidFill>
                  <a:srgbClr val="000000"/>
                </a:solidFill>
                <a:latin typeface="WLPGVE+Calibri"/>
                <a:cs typeface="WLPGVE+Calibri"/>
              </a:rPr>
              <a:t>layers.</a:t>
            </a:r>
          </a:p>
        </p:txBody>
      </p:sp>
      <p:sp>
        <p:nvSpPr>
          <p:cNvPr id="6" name="object 6"/>
          <p:cNvSpPr txBox="1"/>
          <p:nvPr/>
        </p:nvSpPr>
        <p:spPr>
          <a:xfrm>
            <a:off x="1496456" y="2535079"/>
            <a:ext cx="9259277"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spc="-14" dirty="0">
                <a:solidFill>
                  <a:srgbClr val="000000"/>
                </a:solidFill>
                <a:latin typeface="WLPGVE+Calibri"/>
                <a:cs typeface="WLPGVE+Calibri"/>
              </a:rPr>
              <a:t>Instantiate</a:t>
            </a:r>
            <a:r>
              <a:rPr sz="2800" spc="-58" dirty="0">
                <a:solidFill>
                  <a:srgbClr val="000000"/>
                </a:solidFill>
                <a:latin typeface="Times New Roman"/>
                <a:cs typeface="Times New Roman"/>
              </a:rPr>
              <a:t> </a:t>
            </a:r>
            <a:r>
              <a:rPr sz="2800" dirty="0">
                <a:solidFill>
                  <a:srgbClr val="000000"/>
                </a:solidFill>
                <a:latin typeface="WLPGVE+Calibri"/>
                <a:cs typeface="WLPGVE+Calibri"/>
              </a:rPr>
              <a:t>a</a:t>
            </a:r>
            <a:r>
              <a:rPr sz="2800" spc="-66" dirty="0">
                <a:solidFill>
                  <a:srgbClr val="000000"/>
                </a:solidFill>
                <a:latin typeface="Times New Roman"/>
                <a:cs typeface="Times New Roman"/>
              </a:rPr>
              <a:t> </a:t>
            </a:r>
            <a:r>
              <a:rPr sz="2800" dirty="0">
                <a:solidFill>
                  <a:srgbClr val="000000"/>
                </a:solidFill>
                <a:latin typeface="WLPGVE+Calibri"/>
                <a:cs typeface="WLPGVE+Calibri"/>
              </a:rPr>
              <a:t>CNN,</a:t>
            </a:r>
            <a:r>
              <a:rPr sz="2800" spc="-62" dirty="0">
                <a:solidFill>
                  <a:srgbClr val="000000"/>
                </a:solidFill>
                <a:latin typeface="Times New Roman"/>
                <a:cs typeface="Times New Roman"/>
              </a:rPr>
              <a:t> </a:t>
            </a:r>
            <a:r>
              <a:rPr sz="2800" spc="-17" dirty="0">
                <a:solidFill>
                  <a:srgbClr val="000000"/>
                </a:solidFill>
                <a:latin typeface="WLPGVE+Calibri"/>
                <a:cs typeface="WLPGVE+Calibri"/>
              </a:rPr>
              <a:t>train</a:t>
            </a:r>
            <a:r>
              <a:rPr sz="2800" spc="-41"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dirty="0">
                <a:solidFill>
                  <a:srgbClr val="000000"/>
                </a:solidFill>
                <a:latin typeface="WLPGVE+Calibri"/>
                <a:cs typeface="WLPGVE+Calibri"/>
              </a:rPr>
              <a:t>CNN,</a:t>
            </a:r>
            <a:r>
              <a:rPr sz="2800" spc="-62" dirty="0">
                <a:solidFill>
                  <a:srgbClr val="000000"/>
                </a:solidFill>
                <a:latin typeface="Times New Roman"/>
                <a:cs typeface="Times New Roman"/>
              </a:rPr>
              <a:t> </a:t>
            </a:r>
            <a:r>
              <a:rPr sz="2800" dirty="0">
                <a:solidFill>
                  <a:srgbClr val="000000"/>
                </a:solidFill>
                <a:latin typeface="WLPGVE+Calibri"/>
                <a:cs typeface="WLPGVE+Calibri"/>
              </a:rPr>
              <a:t>and</a:t>
            </a:r>
            <a:r>
              <a:rPr sz="2800" spc="-58" dirty="0">
                <a:solidFill>
                  <a:srgbClr val="000000"/>
                </a:solidFill>
                <a:latin typeface="Times New Roman"/>
                <a:cs typeface="Times New Roman"/>
              </a:rPr>
              <a:t> </a:t>
            </a:r>
            <a:r>
              <a:rPr sz="2800" dirty="0">
                <a:solidFill>
                  <a:srgbClr val="000000"/>
                </a:solidFill>
                <a:latin typeface="WLPGVE+Calibri"/>
                <a:cs typeface="WLPGVE+Calibri"/>
              </a:rPr>
              <a:t>then</a:t>
            </a:r>
            <a:r>
              <a:rPr sz="2800" spc="-58" dirty="0">
                <a:solidFill>
                  <a:srgbClr val="000000"/>
                </a:solidFill>
                <a:latin typeface="Times New Roman"/>
                <a:cs typeface="Times New Roman"/>
              </a:rPr>
              <a:t> </a:t>
            </a:r>
            <a:r>
              <a:rPr sz="2800" spc="-10" dirty="0">
                <a:solidFill>
                  <a:srgbClr val="000000"/>
                </a:solidFill>
                <a:latin typeface="WLPGVE+Calibri"/>
                <a:cs typeface="WLPGVE+Calibri"/>
              </a:rPr>
              <a:t>obtain</a:t>
            </a:r>
            <a:r>
              <a:rPr sz="2800" spc="-49" dirty="0">
                <a:solidFill>
                  <a:srgbClr val="000000"/>
                </a:solidFill>
                <a:latin typeface="Times New Roman"/>
                <a:cs typeface="Times New Roman"/>
              </a:rPr>
              <a:t> </a:t>
            </a:r>
            <a:r>
              <a:rPr sz="2800" dirty="0">
                <a:solidFill>
                  <a:srgbClr val="000000"/>
                </a:solidFill>
                <a:latin typeface="WLPGVE+Calibri"/>
                <a:cs typeface="WLPGVE+Calibri"/>
              </a:rPr>
              <a:t>a</a:t>
            </a:r>
            <a:r>
              <a:rPr sz="2800" spc="-66" dirty="0">
                <a:solidFill>
                  <a:srgbClr val="000000"/>
                </a:solidFill>
                <a:latin typeface="Times New Roman"/>
                <a:cs typeface="Times New Roman"/>
              </a:rPr>
              <a:t> </a:t>
            </a:r>
            <a:r>
              <a:rPr sz="2800" dirty="0">
                <a:solidFill>
                  <a:srgbClr val="000000"/>
                </a:solidFill>
                <a:latin typeface="WLPGVE+Calibri"/>
                <a:cs typeface="WLPGVE+Calibri"/>
              </a:rPr>
              <a:t>validation</a:t>
            </a:r>
          </a:p>
        </p:txBody>
      </p:sp>
      <p:sp>
        <p:nvSpPr>
          <p:cNvPr id="7" name="object 7"/>
          <p:cNvSpPr txBox="1"/>
          <p:nvPr/>
        </p:nvSpPr>
        <p:spPr>
          <a:xfrm>
            <a:off x="1725056" y="2928779"/>
            <a:ext cx="5058172"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WLPGVE+Calibri"/>
                <a:cs typeface="WLPGVE+Calibri"/>
              </a:rPr>
              <a:t>accuracy</a:t>
            </a:r>
            <a:r>
              <a:rPr sz="2800" spc="-55" dirty="0">
                <a:solidFill>
                  <a:srgbClr val="000000"/>
                </a:solidFill>
                <a:latin typeface="Times New Roman"/>
                <a:cs typeface="Times New Roman"/>
              </a:rPr>
              <a:t> </a:t>
            </a:r>
            <a:r>
              <a:rPr sz="2800" spc="-13" dirty="0">
                <a:solidFill>
                  <a:srgbClr val="000000"/>
                </a:solidFill>
                <a:latin typeface="WLPGVE+Calibri"/>
                <a:cs typeface="WLPGVE+Calibri"/>
              </a:rPr>
              <a:t>(to</a:t>
            </a:r>
            <a:r>
              <a:rPr sz="2800" spc="-51" dirty="0">
                <a:solidFill>
                  <a:srgbClr val="000000"/>
                </a:solidFill>
                <a:latin typeface="Times New Roman"/>
                <a:cs typeface="Times New Roman"/>
              </a:rPr>
              <a:t> </a:t>
            </a:r>
            <a:r>
              <a:rPr sz="2800" dirty="0">
                <a:solidFill>
                  <a:srgbClr val="000000"/>
                </a:solidFill>
                <a:latin typeface="WLPGVE+Calibri"/>
                <a:cs typeface="WLPGVE+Calibri"/>
              </a:rPr>
              <a:t>be</a:t>
            </a:r>
            <a:r>
              <a:rPr sz="2800" spc="-72" dirty="0">
                <a:solidFill>
                  <a:srgbClr val="000000"/>
                </a:solidFill>
                <a:latin typeface="Times New Roman"/>
                <a:cs typeface="Times New Roman"/>
              </a:rPr>
              <a:t> </a:t>
            </a:r>
            <a:r>
              <a:rPr sz="2800" dirty="0">
                <a:solidFill>
                  <a:srgbClr val="000000"/>
                </a:solidFill>
                <a:latin typeface="WLPGVE+Calibri"/>
                <a:cs typeface="WLPGVE+Calibri"/>
              </a:rPr>
              <a:t>used</a:t>
            </a:r>
            <a:r>
              <a:rPr sz="2800" spc="-60" dirty="0">
                <a:solidFill>
                  <a:srgbClr val="000000"/>
                </a:solidFill>
                <a:latin typeface="Times New Roman"/>
                <a:cs typeface="Times New Roman"/>
              </a:rPr>
              <a:t> </a:t>
            </a:r>
            <a:r>
              <a:rPr sz="2800" dirty="0">
                <a:solidFill>
                  <a:srgbClr val="000000"/>
                </a:solidFill>
                <a:latin typeface="WLPGVE+Calibri"/>
                <a:cs typeface="WLPGVE+Calibri"/>
              </a:rPr>
              <a:t>as</a:t>
            </a:r>
            <a:r>
              <a:rPr sz="2800" spc="-54" dirty="0">
                <a:solidFill>
                  <a:srgbClr val="000000"/>
                </a:solidFill>
                <a:latin typeface="Times New Roman"/>
                <a:cs typeface="Times New Roman"/>
              </a:rPr>
              <a:t> </a:t>
            </a:r>
            <a:r>
              <a:rPr sz="2800" dirty="0">
                <a:solidFill>
                  <a:srgbClr val="000000"/>
                </a:solidFill>
                <a:latin typeface="WLPGVE+Calibri"/>
                <a:cs typeface="WLPGVE+Calibri"/>
              </a:rPr>
              <a:t>a</a:t>
            </a:r>
            <a:r>
              <a:rPr sz="2800" spc="-66" dirty="0">
                <a:solidFill>
                  <a:srgbClr val="000000"/>
                </a:solidFill>
                <a:latin typeface="Times New Roman"/>
                <a:cs typeface="Times New Roman"/>
              </a:rPr>
              <a:t> </a:t>
            </a:r>
            <a:r>
              <a:rPr sz="2800" spc="-21" dirty="0">
                <a:solidFill>
                  <a:srgbClr val="4371C3"/>
                </a:solidFill>
                <a:latin typeface="WLPGVE+Calibri"/>
                <a:cs typeface="WLPGVE+Calibri"/>
              </a:rPr>
              <a:t>reward</a:t>
            </a:r>
            <a:r>
              <a:rPr sz="2800" dirty="0">
                <a:solidFill>
                  <a:srgbClr val="000000"/>
                </a:solidFill>
                <a:latin typeface="WLPGVE+Calibri"/>
                <a:cs typeface="WLPGVE+Calibri"/>
              </a:rPr>
              <a:t>.)</a:t>
            </a:r>
          </a:p>
        </p:txBody>
      </p:sp>
      <p:sp>
        <p:nvSpPr>
          <p:cNvPr id="8" name="object 8"/>
          <p:cNvSpPr txBox="1"/>
          <p:nvPr/>
        </p:nvSpPr>
        <p:spPr>
          <a:xfrm>
            <a:off x="1496456" y="3614579"/>
            <a:ext cx="8861398"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dirty="0">
                <a:solidFill>
                  <a:srgbClr val="000000"/>
                </a:solidFill>
                <a:latin typeface="WLPGVE+Calibri"/>
                <a:cs typeface="WLPGVE+Calibri"/>
              </a:rPr>
              <a:t>REINFORCE</a:t>
            </a:r>
            <a:r>
              <a:rPr sz="2800" spc="-61" dirty="0">
                <a:solidFill>
                  <a:srgbClr val="000000"/>
                </a:solidFill>
                <a:latin typeface="Times New Roman"/>
                <a:cs typeface="Times New Roman"/>
              </a:rPr>
              <a:t> </a:t>
            </a:r>
            <a:r>
              <a:rPr sz="2800" dirty="0">
                <a:solidFill>
                  <a:srgbClr val="000000"/>
                </a:solidFill>
                <a:latin typeface="WLPGVE+Calibri"/>
                <a:cs typeface="WLPGVE+Calibri"/>
              </a:rPr>
              <a:t>algorithm</a:t>
            </a:r>
            <a:r>
              <a:rPr sz="2800" spc="-58" dirty="0">
                <a:solidFill>
                  <a:srgbClr val="000000"/>
                </a:solidFill>
                <a:latin typeface="Times New Roman"/>
                <a:cs typeface="Times New Roman"/>
              </a:rPr>
              <a:t> </a:t>
            </a:r>
            <a:r>
              <a:rPr sz="2800" dirty="0">
                <a:solidFill>
                  <a:srgbClr val="000000"/>
                </a:solidFill>
                <a:latin typeface="WLPGVE+Calibri"/>
                <a:cs typeface="WLPGVE+Calibri"/>
              </a:rPr>
              <a:t>uses</a:t>
            </a:r>
            <a:r>
              <a:rPr sz="2800" spc="-58"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26" dirty="0">
                <a:solidFill>
                  <a:srgbClr val="4371C3"/>
                </a:solidFill>
                <a:latin typeface="WLPGVE+Calibri"/>
                <a:cs typeface="WLPGVE+Calibri"/>
              </a:rPr>
              <a:t>reward</a:t>
            </a:r>
            <a:r>
              <a:rPr sz="2800" spc="-33" dirty="0">
                <a:solidFill>
                  <a:srgbClr val="4371C3"/>
                </a:solidFill>
                <a:latin typeface="Times New Roman"/>
                <a:cs typeface="Times New Roman"/>
              </a:rPr>
              <a:t> </a:t>
            </a:r>
            <a:r>
              <a:rPr sz="2800" spc="-25" dirty="0">
                <a:solidFill>
                  <a:srgbClr val="000000"/>
                </a:solidFill>
                <a:latin typeface="WLPGVE+Calibri"/>
                <a:cs typeface="WLPGVE+Calibri"/>
              </a:rPr>
              <a:t>to</a:t>
            </a:r>
            <a:r>
              <a:rPr sz="2800" spc="-39" dirty="0">
                <a:solidFill>
                  <a:srgbClr val="000000"/>
                </a:solidFill>
                <a:latin typeface="Times New Roman"/>
                <a:cs typeface="Times New Roman"/>
              </a:rPr>
              <a:t> </a:t>
            </a:r>
            <a:r>
              <a:rPr sz="2800" dirty="0">
                <a:solidFill>
                  <a:srgbClr val="000000"/>
                </a:solidFill>
                <a:latin typeface="WLPGVE+Calibri"/>
                <a:cs typeface="WLPGVE+Calibri"/>
              </a:rPr>
              <a:t>update</a:t>
            </a:r>
            <a:r>
              <a:rPr sz="2800" spc="-58"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dirty="0">
                <a:solidFill>
                  <a:srgbClr val="000000"/>
                </a:solidFill>
                <a:latin typeface="WLPGVE+Calibri"/>
                <a:cs typeface="WLPGVE+Calibri"/>
              </a:rPr>
              <a:t>policy</a:t>
            </a:r>
          </a:p>
        </p:txBody>
      </p:sp>
      <p:sp>
        <p:nvSpPr>
          <p:cNvPr id="9" name="object 9"/>
          <p:cNvSpPr txBox="1"/>
          <p:nvPr/>
        </p:nvSpPr>
        <p:spPr>
          <a:xfrm>
            <a:off x="1725056" y="3995579"/>
            <a:ext cx="5060422"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WLPGVE+Calibri"/>
                <a:cs typeface="WLPGVE+Calibri"/>
              </a:rPr>
              <a:t>function</a:t>
            </a:r>
            <a:r>
              <a:rPr sz="2800" spc="-57" dirty="0">
                <a:solidFill>
                  <a:srgbClr val="000000"/>
                </a:solidFill>
                <a:latin typeface="Times New Roman"/>
                <a:cs typeface="Times New Roman"/>
              </a:rPr>
              <a:t> </a:t>
            </a:r>
            <a:r>
              <a:rPr sz="2800" dirty="0">
                <a:solidFill>
                  <a:srgbClr val="000000"/>
                </a:solidFill>
                <a:latin typeface="WLPGVE+Calibri"/>
                <a:cs typeface="WLPGVE+Calibri"/>
              </a:rPr>
              <a:t>(i.e.,</a:t>
            </a:r>
            <a:r>
              <a:rPr sz="2800" spc="-62"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p>
        </p:txBody>
      </p:sp>
      <p:sp>
        <p:nvSpPr>
          <p:cNvPr id="10" name="object 10"/>
          <p:cNvSpPr txBox="1"/>
          <p:nvPr/>
        </p:nvSpPr>
        <p:spPr>
          <a:xfrm>
            <a:off x="1496456" y="4681379"/>
            <a:ext cx="6115284"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spc="-16" dirty="0">
                <a:solidFill>
                  <a:srgbClr val="000000"/>
                </a:solidFill>
                <a:latin typeface="WLPGVE+Calibri"/>
                <a:cs typeface="WLPGVE+Calibri"/>
              </a:rPr>
              <a:t>Repeat</a:t>
            </a:r>
            <a:r>
              <a:rPr sz="2800" spc="-48" dirty="0">
                <a:solidFill>
                  <a:srgbClr val="000000"/>
                </a:solidFill>
                <a:latin typeface="Times New Roman"/>
                <a:cs typeface="Times New Roman"/>
              </a:rPr>
              <a:t> </a:t>
            </a:r>
            <a:r>
              <a:rPr sz="2800" dirty="0">
                <a:solidFill>
                  <a:srgbClr val="000000"/>
                </a:solidFill>
                <a:latin typeface="WLPGVE+Calibri"/>
                <a:cs typeface="WLPGVE+Calibri"/>
              </a:rPr>
              <a:t>this</a:t>
            </a:r>
            <a:r>
              <a:rPr sz="2800" spc="-58" dirty="0">
                <a:solidFill>
                  <a:srgbClr val="000000"/>
                </a:solidFill>
                <a:latin typeface="Times New Roman"/>
                <a:cs typeface="Times New Roman"/>
              </a:rPr>
              <a:t> </a:t>
            </a:r>
            <a:r>
              <a:rPr sz="2800" dirty="0">
                <a:solidFill>
                  <a:srgbClr val="000000"/>
                </a:solidFill>
                <a:latin typeface="WLPGVE+Calibri"/>
                <a:cs typeface="WLPGVE+Calibri"/>
              </a:rPr>
              <a:t>process</a:t>
            </a:r>
            <a:r>
              <a:rPr sz="2800" spc="-49" dirty="0">
                <a:solidFill>
                  <a:srgbClr val="000000"/>
                </a:solidFill>
                <a:latin typeface="Times New Roman"/>
                <a:cs typeface="Times New Roman"/>
              </a:rPr>
              <a:t> </a:t>
            </a:r>
            <a:r>
              <a:rPr sz="2800" dirty="0">
                <a:solidFill>
                  <a:srgbClr val="000000"/>
                </a:solidFill>
                <a:latin typeface="WLPGVE+Calibri"/>
                <a:cs typeface="WLPGVE+Calibri"/>
              </a:rPr>
              <a:t>thousands</a:t>
            </a:r>
            <a:r>
              <a:rPr sz="2800" spc="-60" dirty="0">
                <a:solidFill>
                  <a:srgbClr val="000000"/>
                </a:solidFill>
                <a:latin typeface="Times New Roman"/>
                <a:cs typeface="Times New Roman"/>
              </a:rPr>
              <a:t> </a:t>
            </a:r>
            <a:r>
              <a:rPr sz="2800" dirty="0">
                <a:solidFill>
                  <a:srgbClr val="000000"/>
                </a:solidFill>
                <a:latin typeface="WLPGVE+Calibri"/>
                <a:cs typeface="WLPGVE+Calibri"/>
              </a:rPr>
              <a:t>of</a:t>
            </a:r>
            <a:r>
              <a:rPr sz="2800" spc="-66" dirty="0">
                <a:solidFill>
                  <a:srgbClr val="000000"/>
                </a:solidFill>
                <a:latin typeface="Times New Roman"/>
                <a:cs typeface="Times New Roman"/>
              </a:rPr>
              <a:t> </a:t>
            </a:r>
            <a:r>
              <a:rPr sz="2800" dirty="0">
                <a:solidFill>
                  <a:srgbClr val="000000"/>
                </a:solidFill>
                <a:latin typeface="WLPGVE+Calibri"/>
                <a:cs typeface="WLPGVE+Calibri"/>
              </a:rPr>
              <a:t>times.</a:t>
            </a:r>
          </a:p>
        </p:txBody>
      </p:sp>
      <p:sp>
        <p:nvSpPr>
          <p:cNvPr id="11" name="object 1">
            <a:extLst>
              <a:ext uri="{FF2B5EF4-FFF2-40B4-BE49-F238E27FC236}">
                <a16:creationId xmlns:a16="http://schemas.microsoft.com/office/drawing/2014/main" id="{81E493BB-07B0-493E-813B-1A1DF4DC89D3}"/>
              </a:ext>
            </a:extLst>
          </p:cNvPr>
          <p:cNvSpPr/>
          <p:nvPr/>
        </p:nvSpPr>
        <p:spPr>
          <a:xfrm>
            <a:off x="6816080" y="3033920"/>
            <a:ext cx="4387348"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搭建</a:t>
            </a:r>
            <a:r>
              <a:rPr lang="en-US" altLang="zh-CN" dirty="0">
                <a:solidFill>
                  <a:srgbClr val="0070C0"/>
                </a:solidFill>
                <a:latin typeface="微软雅黑" panose="020B0503020204020204" pitchFamily="34" charset="-122"/>
                <a:ea typeface="微软雅黑" panose="020B0503020204020204" pitchFamily="34" charset="-122"/>
              </a:rPr>
              <a:t>CNN</a:t>
            </a:r>
            <a:r>
              <a:rPr lang="zh-CN" altLang="en-US" dirty="0">
                <a:solidFill>
                  <a:srgbClr val="0070C0"/>
                </a:solidFill>
                <a:latin typeface="微软雅黑" panose="020B0503020204020204" pitchFamily="34" charset="-122"/>
                <a:ea typeface="微软雅黑" panose="020B0503020204020204" pitchFamily="34" charset="-122"/>
              </a:rPr>
              <a:t>，训练，计算准确率作为奖励</a:t>
            </a:r>
            <a:endParaRPr dirty="0"/>
          </a:p>
        </p:txBody>
      </p:sp>
      <p:sp>
        <p:nvSpPr>
          <p:cNvPr id="12" name="object 1">
            <a:extLst>
              <a:ext uri="{FF2B5EF4-FFF2-40B4-BE49-F238E27FC236}">
                <a16:creationId xmlns:a16="http://schemas.microsoft.com/office/drawing/2014/main" id="{3A7BEFBD-192A-41CC-A9C7-E6B39644A5E3}"/>
              </a:ext>
            </a:extLst>
          </p:cNvPr>
          <p:cNvSpPr/>
          <p:nvPr/>
        </p:nvSpPr>
        <p:spPr>
          <a:xfrm>
            <a:off x="6941070" y="4189719"/>
            <a:ext cx="5250929"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使用算法训练控制器</a:t>
            </a:r>
            <a:r>
              <a:rPr lang="en-US" altLang="zh-CN" dirty="0">
                <a:solidFill>
                  <a:srgbClr val="0070C0"/>
                </a:solidFill>
                <a:latin typeface="微软雅黑" panose="020B0503020204020204" pitchFamily="34" charset="-122"/>
                <a:ea typeface="微软雅黑" panose="020B0503020204020204" pitchFamily="34" charset="-122"/>
              </a:rPr>
              <a:t>RNN</a:t>
            </a:r>
            <a:r>
              <a:rPr lang="zh-CN" altLang="en-US" dirty="0">
                <a:solidFill>
                  <a:srgbClr val="0070C0"/>
                </a:solidFill>
                <a:latin typeface="微软雅黑" panose="020B0503020204020204" pitchFamily="34" charset="-122"/>
                <a:ea typeface="微软雅黑" panose="020B0503020204020204" pitchFamily="34" charset="-122"/>
              </a:rPr>
              <a:t>，使用奖励更新策略函数</a:t>
            </a:r>
            <a:endParaRPr dirty="0"/>
          </a:p>
        </p:txBody>
      </p:sp>
      <p:sp>
        <p:nvSpPr>
          <p:cNvPr id="13" name="object 1">
            <a:extLst>
              <a:ext uri="{FF2B5EF4-FFF2-40B4-BE49-F238E27FC236}">
                <a16:creationId xmlns:a16="http://schemas.microsoft.com/office/drawing/2014/main" id="{E9AC58F8-2A30-408C-A78E-4AB79D142C03}"/>
              </a:ext>
            </a:extLst>
          </p:cNvPr>
          <p:cNvSpPr/>
          <p:nvPr/>
        </p:nvSpPr>
        <p:spPr>
          <a:xfrm>
            <a:off x="6941070" y="5251221"/>
            <a:ext cx="4387348"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重复多次，直到最大化准确率</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041775" y="107053"/>
            <a:ext cx="4261357"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QWABQD+LucidaBright-Demi"/>
                <a:cs typeface="QWABQD+LucidaBright-Demi"/>
              </a:rPr>
              <a:t>NAS</a:t>
            </a:r>
            <a:r>
              <a:rPr sz="3600" spc="224" dirty="0">
                <a:solidFill>
                  <a:srgbClr val="000000"/>
                </a:solidFill>
                <a:latin typeface="Times New Roman"/>
                <a:cs typeface="Times New Roman"/>
              </a:rPr>
              <a:t> </a:t>
            </a:r>
            <a:r>
              <a:rPr sz="3600" dirty="0">
                <a:solidFill>
                  <a:srgbClr val="000000"/>
                </a:solidFill>
                <a:latin typeface="QWABQD+LucidaBright-Demi"/>
                <a:cs typeface="QWABQD+LucidaBright-Demi"/>
              </a:rPr>
              <a:t>is</a:t>
            </a:r>
            <a:r>
              <a:rPr sz="3600" spc="220" dirty="0">
                <a:solidFill>
                  <a:srgbClr val="000000"/>
                </a:solidFill>
                <a:latin typeface="Times New Roman"/>
                <a:cs typeface="Times New Roman"/>
              </a:rPr>
              <a:t> </a:t>
            </a:r>
            <a:r>
              <a:rPr sz="3600" dirty="0">
                <a:solidFill>
                  <a:srgbClr val="000000"/>
                </a:solidFill>
                <a:latin typeface="QWABQD+LucidaBright-Demi"/>
                <a:cs typeface="QWABQD+LucidaBright-Demi"/>
              </a:rPr>
              <a:t>expensive!</a:t>
            </a:r>
          </a:p>
        </p:txBody>
      </p:sp>
      <p:sp>
        <p:nvSpPr>
          <p:cNvPr id="4" name="object 4"/>
          <p:cNvSpPr txBox="1"/>
          <p:nvPr/>
        </p:nvSpPr>
        <p:spPr>
          <a:xfrm>
            <a:off x="1496456" y="1468279"/>
            <a:ext cx="8904153"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spc="-248" dirty="0">
                <a:solidFill>
                  <a:srgbClr val="000000"/>
                </a:solidFill>
                <a:latin typeface="WLPGVE+Calibri"/>
                <a:cs typeface="WLPGVE+Calibri"/>
              </a:rPr>
              <a:t>To</a:t>
            </a:r>
            <a:r>
              <a:rPr sz="2800" spc="184" dirty="0">
                <a:solidFill>
                  <a:srgbClr val="000000"/>
                </a:solidFill>
                <a:latin typeface="Times New Roman"/>
                <a:cs typeface="Times New Roman"/>
              </a:rPr>
              <a:t> </a:t>
            </a:r>
            <a:r>
              <a:rPr sz="2800" dirty="0">
                <a:solidFill>
                  <a:srgbClr val="000000"/>
                </a:solidFill>
                <a:latin typeface="WLPGVE+Calibri"/>
                <a:cs typeface="WLPGVE+Calibri"/>
              </a:rPr>
              <a:t>update</a:t>
            </a:r>
            <a:r>
              <a:rPr sz="2800" spc="-58"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r>
              <a:rPr sz="2800" spc="-63" dirty="0">
                <a:solidFill>
                  <a:srgbClr val="000000"/>
                </a:solidFill>
                <a:latin typeface="Times New Roman"/>
                <a:cs typeface="Times New Roman"/>
              </a:rPr>
              <a:t> </a:t>
            </a:r>
            <a:r>
              <a:rPr sz="2800" dirty="0">
                <a:solidFill>
                  <a:srgbClr val="000000"/>
                </a:solidFill>
                <a:latin typeface="WLPGVE+Calibri"/>
                <a:cs typeface="WLPGVE+Calibri"/>
              </a:rPr>
              <a:t>once,</a:t>
            </a:r>
            <a:r>
              <a:rPr sz="2800" spc="-61" dirty="0">
                <a:solidFill>
                  <a:srgbClr val="000000"/>
                </a:solidFill>
                <a:latin typeface="Times New Roman"/>
                <a:cs typeface="Times New Roman"/>
              </a:rPr>
              <a:t> </a:t>
            </a:r>
            <a:r>
              <a:rPr sz="2800" spc="-24" dirty="0">
                <a:solidFill>
                  <a:srgbClr val="000000"/>
                </a:solidFill>
                <a:latin typeface="WLPGVE+Calibri"/>
                <a:cs typeface="WLPGVE+Calibri"/>
              </a:rPr>
              <a:t>we</a:t>
            </a:r>
            <a:r>
              <a:rPr sz="2800" spc="-44" dirty="0">
                <a:solidFill>
                  <a:srgbClr val="000000"/>
                </a:solidFill>
                <a:latin typeface="Times New Roman"/>
                <a:cs typeface="Times New Roman"/>
              </a:rPr>
              <a:t> </a:t>
            </a:r>
            <a:r>
              <a:rPr sz="2800" dirty="0">
                <a:solidFill>
                  <a:srgbClr val="000000"/>
                </a:solidFill>
                <a:latin typeface="WLPGVE+Calibri"/>
                <a:cs typeface="WLPGVE+Calibri"/>
              </a:rPr>
              <a:t>need</a:t>
            </a:r>
            <a:r>
              <a:rPr sz="2800" spc="-58" dirty="0">
                <a:solidFill>
                  <a:srgbClr val="000000"/>
                </a:solidFill>
                <a:latin typeface="Times New Roman"/>
                <a:cs typeface="Times New Roman"/>
              </a:rPr>
              <a:t> </a:t>
            </a:r>
            <a:r>
              <a:rPr sz="2800" spc="-25" dirty="0">
                <a:solidFill>
                  <a:srgbClr val="000000"/>
                </a:solidFill>
                <a:latin typeface="WLPGVE+Calibri"/>
                <a:cs typeface="WLPGVE+Calibri"/>
              </a:rPr>
              <a:t>to</a:t>
            </a:r>
            <a:r>
              <a:rPr sz="2800" spc="-39" dirty="0">
                <a:solidFill>
                  <a:srgbClr val="000000"/>
                </a:solidFill>
                <a:latin typeface="Times New Roman"/>
                <a:cs typeface="Times New Roman"/>
              </a:rPr>
              <a:t> </a:t>
            </a:r>
            <a:r>
              <a:rPr sz="2800" spc="-17" dirty="0">
                <a:solidFill>
                  <a:srgbClr val="000000"/>
                </a:solidFill>
                <a:latin typeface="WLPGVE+Calibri"/>
                <a:cs typeface="WLPGVE+Calibri"/>
              </a:rPr>
              <a:t>train</a:t>
            </a:r>
            <a:r>
              <a:rPr sz="2800" spc="-41" dirty="0">
                <a:solidFill>
                  <a:srgbClr val="000000"/>
                </a:solidFill>
                <a:latin typeface="Times New Roman"/>
                <a:cs typeface="Times New Roman"/>
              </a:rPr>
              <a:t> </a:t>
            </a:r>
            <a:r>
              <a:rPr sz="2800" dirty="0">
                <a:solidFill>
                  <a:srgbClr val="000000"/>
                </a:solidFill>
                <a:latin typeface="WLPGVE+Calibri"/>
                <a:cs typeface="WLPGVE+Calibri"/>
              </a:rPr>
              <a:t>a</a:t>
            </a:r>
            <a:r>
              <a:rPr sz="2800" spc="-66" dirty="0">
                <a:solidFill>
                  <a:srgbClr val="000000"/>
                </a:solidFill>
                <a:latin typeface="Times New Roman"/>
                <a:cs typeface="Times New Roman"/>
              </a:rPr>
              <a:t> </a:t>
            </a:r>
            <a:r>
              <a:rPr sz="2800" dirty="0">
                <a:solidFill>
                  <a:srgbClr val="000000"/>
                </a:solidFill>
                <a:latin typeface="WLPGVE+Calibri"/>
                <a:cs typeface="WLPGVE+Calibri"/>
              </a:rPr>
              <a:t>CNN</a:t>
            </a:r>
          </a:p>
        </p:txBody>
      </p:sp>
      <p:sp>
        <p:nvSpPr>
          <p:cNvPr id="5" name="object 5"/>
          <p:cNvSpPr txBox="1"/>
          <p:nvPr/>
        </p:nvSpPr>
        <p:spPr>
          <a:xfrm>
            <a:off x="1725056" y="1849279"/>
            <a:ext cx="6141431"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spc="-17" dirty="0">
                <a:solidFill>
                  <a:srgbClr val="000000"/>
                </a:solidFill>
                <a:latin typeface="WLPGVE+Calibri"/>
                <a:cs typeface="WLPGVE+Calibri"/>
              </a:rPr>
              <a:t>from</a:t>
            </a:r>
            <a:r>
              <a:rPr sz="2800" spc="-45" dirty="0">
                <a:solidFill>
                  <a:srgbClr val="000000"/>
                </a:solidFill>
                <a:latin typeface="Times New Roman"/>
                <a:cs typeface="Times New Roman"/>
              </a:rPr>
              <a:t> </a:t>
            </a:r>
            <a:r>
              <a:rPr sz="2800" spc="-15" dirty="0">
                <a:solidFill>
                  <a:srgbClr val="000000"/>
                </a:solidFill>
                <a:latin typeface="WLPGVE+Calibri"/>
                <a:cs typeface="WLPGVE+Calibri"/>
              </a:rPr>
              <a:t>scratch.</a:t>
            </a:r>
            <a:r>
              <a:rPr sz="2800" spc="-41" dirty="0">
                <a:solidFill>
                  <a:srgbClr val="000000"/>
                </a:solidFill>
                <a:latin typeface="Times New Roman"/>
                <a:cs typeface="Times New Roman"/>
              </a:rPr>
              <a:t> </a:t>
            </a:r>
            <a:r>
              <a:rPr sz="2800" dirty="0">
                <a:solidFill>
                  <a:srgbClr val="7F7F7F"/>
                </a:solidFill>
                <a:latin typeface="WLPGVE+Calibri"/>
                <a:cs typeface="WLPGVE+Calibri"/>
              </a:rPr>
              <a:t>(Once</a:t>
            </a:r>
            <a:r>
              <a:rPr sz="2800" spc="-70" dirty="0">
                <a:solidFill>
                  <a:srgbClr val="7F7F7F"/>
                </a:solidFill>
                <a:latin typeface="Times New Roman"/>
                <a:cs typeface="Times New Roman"/>
              </a:rPr>
              <a:t> </a:t>
            </a:r>
            <a:r>
              <a:rPr sz="2800" dirty="0">
                <a:solidFill>
                  <a:srgbClr val="7F7F7F"/>
                </a:solidFill>
                <a:latin typeface="WLPGVE+Calibri"/>
                <a:cs typeface="WLPGVE+Calibri"/>
              </a:rPr>
              <a:t>is</a:t>
            </a:r>
            <a:r>
              <a:rPr sz="2800" spc="-52" dirty="0">
                <a:solidFill>
                  <a:srgbClr val="7F7F7F"/>
                </a:solidFill>
                <a:latin typeface="Times New Roman"/>
                <a:cs typeface="Times New Roman"/>
              </a:rPr>
              <a:t> </a:t>
            </a:r>
            <a:r>
              <a:rPr sz="2800" dirty="0">
                <a:solidFill>
                  <a:srgbClr val="7F7F7F"/>
                </a:solidFill>
                <a:latin typeface="WLPGVE+Calibri"/>
                <a:cs typeface="WLPGVE+Calibri"/>
              </a:rPr>
              <a:t>already</a:t>
            </a:r>
            <a:r>
              <a:rPr sz="2800" spc="-58" dirty="0">
                <a:solidFill>
                  <a:srgbClr val="7F7F7F"/>
                </a:solidFill>
                <a:latin typeface="Times New Roman"/>
                <a:cs typeface="Times New Roman"/>
              </a:rPr>
              <a:t> </a:t>
            </a:r>
            <a:r>
              <a:rPr sz="2800" dirty="0">
                <a:solidFill>
                  <a:srgbClr val="7F7F7F"/>
                </a:solidFill>
                <a:latin typeface="WLPGVE+Calibri"/>
                <a:cs typeface="WLPGVE+Calibri"/>
              </a:rPr>
              <a:t>expensive.)</a:t>
            </a:r>
          </a:p>
        </p:txBody>
      </p:sp>
      <p:sp>
        <p:nvSpPr>
          <p:cNvPr id="6" name="object 6"/>
          <p:cNvSpPr txBox="1"/>
          <p:nvPr/>
        </p:nvSpPr>
        <p:spPr>
          <a:xfrm>
            <a:off x="1496456" y="2547779"/>
            <a:ext cx="9270467" cy="419474"/>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dirty="0">
                <a:solidFill>
                  <a:srgbClr val="000000"/>
                </a:solidFill>
                <a:latin typeface="WLPGVE+Calibri"/>
                <a:cs typeface="WLPGVE+Calibri"/>
              </a:rPr>
              <a:t>10,000+</a:t>
            </a:r>
            <a:r>
              <a:rPr sz="2800" spc="-47" dirty="0">
                <a:solidFill>
                  <a:srgbClr val="000000"/>
                </a:solidFill>
                <a:latin typeface="Times New Roman"/>
                <a:cs typeface="Times New Roman"/>
              </a:rPr>
              <a:t> </a:t>
            </a:r>
            <a:r>
              <a:rPr sz="2800" dirty="0">
                <a:solidFill>
                  <a:srgbClr val="000000"/>
                </a:solidFill>
                <a:latin typeface="WLPGVE+Calibri"/>
                <a:cs typeface="WLPGVE+Calibri"/>
              </a:rPr>
              <a:t>updates</a:t>
            </a:r>
            <a:r>
              <a:rPr sz="2800" spc="-50" dirty="0">
                <a:solidFill>
                  <a:srgbClr val="000000"/>
                </a:solidFill>
                <a:latin typeface="Times New Roman"/>
                <a:cs typeface="Times New Roman"/>
              </a:rPr>
              <a:t> </a:t>
            </a:r>
            <a:r>
              <a:rPr sz="2800" spc="-25" dirty="0">
                <a:solidFill>
                  <a:srgbClr val="000000"/>
                </a:solidFill>
                <a:latin typeface="WLPGVE+Calibri"/>
                <a:cs typeface="WLPGVE+Calibri"/>
              </a:rPr>
              <a:t>to</a:t>
            </a:r>
            <a:r>
              <a:rPr sz="2800" spc="-39" dirty="0">
                <a:solidFill>
                  <a:srgbClr val="000000"/>
                </a:solidFill>
                <a:latin typeface="Times New Roman"/>
                <a:cs typeface="Times New Roman"/>
              </a:rPr>
              <a:t> </a:t>
            </a:r>
            <a:r>
              <a:rPr sz="2800" spc="-17" dirty="0">
                <a:solidFill>
                  <a:srgbClr val="000000"/>
                </a:solidFill>
                <a:latin typeface="WLPGVE+Calibri"/>
                <a:cs typeface="WLPGVE+Calibri"/>
              </a:rPr>
              <a:t>train</a:t>
            </a:r>
            <a:r>
              <a:rPr sz="2800" spc="-41" dirty="0">
                <a:solidFill>
                  <a:srgbClr val="000000"/>
                </a:solidFill>
                <a:latin typeface="Times New Roman"/>
                <a:cs typeface="Times New Roman"/>
              </a:rPr>
              <a:t> </a:t>
            </a:r>
            <a:r>
              <a:rPr sz="2800" dirty="0">
                <a:solidFill>
                  <a:srgbClr val="000000"/>
                </a:solidFill>
                <a:latin typeface="WLPGVE+Calibri"/>
                <a:cs typeface="WLPGVE+Calibri"/>
              </a:rPr>
              <a:t>the</a:t>
            </a:r>
            <a:r>
              <a:rPr sz="2800" spc="-70" dirty="0">
                <a:solidFill>
                  <a:srgbClr val="000000"/>
                </a:solidFill>
                <a:latin typeface="Times New Roman"/>
                <a:cs typeface="Times New Roman"/>
              </a:rPr>
              <a:t> </a:t>
            </a:r>
            <a:r>
              <a:rPr sz="2800" dirty="0">
                <a:solidFill>
                  <a:srgbClr val="000000"/>
                </a:solidFill>
                <a:latin typeface="WLPGVE+Calibri"/>
                <a:cs typeface="WLPGVE+Calibri"/>
              </a:rPr>
              <a:t>RNN</a:t>
            </a:r>
            <a:r>
              <a:rPr sz="2800" spc="-63" dirty="0">
                <a:solidFill>
                  <a:srgbClr val="000000"/>
                </a:solidFill>
                <a:latin typeface="Times New Roman"/>
                <a:cs typeface="Times New Roman"/>
              </a:rPr>
              <a:t> </a:t>
            </a:r>
            <a:r>
              <a:rPr sz="2800" spc="-11" dirty="0">
                <a:solidFill>
                  <a:srgbClr val="000000"/>
                </a:solidFill>
                <a:latin typeface="WLPGVE+Calibri"/>
                <a:cs typeface="WLPGVE+Calibri"/>
              </a:rPr>
              <a:t>well</a:t>
            </a:r>
            <a:r>
              <a:rPr sz="2800" spc="-56" dirty="0">
                <a:solidFill>
                  <a:srgbClr val="000000"/>
                </a:solidFill>
                <a:latin typeface="Times New Roman"/>
                <a:cs typeface="Times New Roman"/>
              </a:rPr>
              <a:t> </a:t>
            </a:r>
            <a:r>
              <a:rPr lang="en-US" altLang="zh-CN" sz="2800" spc="-56" dirty="0">
                <a:solidFill>
                  <a:srgbClr val="000000"/>
                </a:solidFill>
                <a:latin typeface="Times New Roman"/>
                <a:cs typeface="Times New Roman"/>
              </a:rPr>
              <a:t>--》</a:t>
            </a:r>
            <a:r>
              <a:rPr sz="2800" spc="-48" dirty="0">
                <a:solidFill>
                  <a:srgbClr val="000000"/>
                </a:solidFill>
                <a:latin typeface="WLPGVE+Calibri"/>
                <a:cs typeface="WLPGVE+Calibri"/>
              </a:rPr>
              <a:t>Train</a:t>
            </a:r>
            <a:r>
              <a:rPr sz="2800" spc="-11" dirty="0">
                <a:solidFill>
                  <a:srgbClr val="000000"/>
                </a:solidFill>
                <a:latin typeface="Times New Roman"/>
                <a:cs typeface="Times New Roman"/>
              </a:rPr>
              <a:t> </a:t>
            </a:r>
            <a:r>
              <a:rPr sz="2800" dirty="0">
                <a:solidFill>
                  <a:srgbClr val="000000"/>
                </a:solidFill>
                <a:latin typeface="WLPGVE+Calibri"/>
                <a:cs typeface="WLPGVE+Calibri"/>
              </a:rPr>
              <a:t>10,000+</a:t>
            </a:r>
            <a:r>
              <a:rPr sz="2800" spc="-47" dirty="0">
                <a:solidFill>
                  <a:srgbClr val="000000"/>
                </a:solidFill>
                <a:latin typeface="Times New Roman"/>
                <a:cs typeface="Times New Roman"/>
              </a:rPr>
              <a:t> </a:t>
            </a:r>
            <a:r>
              <a:rPr sz="2800" dirty="0">
                <a:solidFill>
                  <a:srgbClr val="000000"/>
                </a:solidFill>
                <a:latin typeface="WLPGVE+Calibri"/>
                <a:cs typeface="WLPGVE+Calibri"/>
              </a:rPr>
              <a:t>CNNs</a:t>
            </a:r>
          </a:p>
        </p:txBody>
      </p:sp>
      <p:sp>
        <p:nvSpPr>
          <p:cNvPr id="7" name="object 7"/>
          <p:cNvSpPr txBox="1"/>
          <p:nvPr/>
        </p:nvSpPr>
        <p:spPr>
          <a:xfrm>
            <a:off x="1725056" y="2928779"/>
            <a:ext cx="5415258"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spc="-17" dirty="0">
                <a:solidFill>
                  <a:srgbClr val="000000"/>
                </a:solidFill>
                <a:latin typeface="WLPGVE+Calibri"/>
                <a:cs typeface="WLPGVE+Calibri"/>
              </a:rPr>
              <a:t>from</a:t>
            </a:r>
            <a:r>
              <a:rPr sz="2800" spc="-45" dirty="0">
                <a:solidFill>
                  <a:srgbClr val="000000"/>
                </a:solidFill>
                <a:latin typeface="Times New Roman"/>
                <a:cs typeface="Times New Roman"/>
              </a:rPr>
              <a:t> </a:t>
            </a:r>
            <a:r>
              <a:rPr sz="2800" spc="-15" dirty="0">
                <a:solidFill>
                  <a:srgbClr val="000000"/>
                </a:solidFill>
                <a:latin typeface="WLPGVE+Calibri"/>
                <a:cs typeface="WLPGVE+Calibri"/>
              </a:rPr>
              <a:t>scratch.</a:t>
            </a:r>
            <a:r>
              <a:rPr sz="2800" spc="-41" dirty="0">
                <a:solidFill>
                  <a:srgbClr val="000000"/>
                </a:solidFill>
                <a:latin typeface="Times New Roman"/>
                <a:cs typeface="Times New Roman"/>
              </a:rPr>
              <a:t> </a:t>
            </a:r>
            <a:r>
              <a:rPr sz="2800" dirty="0">
                <a:solidFill>
                  <a:srgbClr val="7F7F7F"/>
                </a:solidFill>
                <a:latin typeface="WLPGVE+Calibri"/>
                <a:cs typeface="WLPGVE+Calibri"/>
              </a:rPr>
              <a:t>(Extremely</a:t>
            </a:r>
            <a:r>
              <a:rPr sz="2800" spc="-60" dirty="0">
                <a:solidFill>
                  <a:srgbClr val="7F7F7F"/>
                </a:solidFill>
                <a:latin typeface="Times New Roman"/>
                <a:cs typeface="Times New Roman"/>
              </a:rPr>
              <a:t> </a:t>
            </a:r>
            <a:r>
              <a:rPr sz="2800" dirty="0">
                <a:solidFill>
                  <a:srgbClr val="7F7F7F"/>
                </a:solidFill>
                <a:latin typeface="WLPGVE+Calibri"/>
                <a:cs typeface="WLPGVE+Calibri"/>
              </a:rPr>
              <a:t>expensive!)</a:t>
            </a:r>
          </a:p>
        </p:txBody>
      </p:sp>
      <p:sp>
        <p:nvSpPr>
          <p:cNvPr id="8" name="object 8"/>
          <p:cNvSpPr txBox="1"/>
          <p:nvPr/>
        </p:nvSpPr>
        <p:spPr>
          <a:xfrm>
            <a:off x="1496456" y="3614579"/>
            <a:ext cx="8262751"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MSPJOW+ArialMT"/>
                <a:cs typeface="MSPJOW+ArialMT"/>
              </a:rPr>
              <a:t>•</a:t>
            </a:r>
            <a:r>
              <a:rPr sz="2800" spc="120" dirty="0">
                <a:solidFill>
                  <a:srgbClr val="000000"/>
                </a:solidFill>
                <a:latin typeface="Times New Roman"/>
                <a:cs typeface="Times New Roman"/>
              </a:rPr>
              <a:t> </a:t>
            </a:r>
            <a:r>
              <a:rPr sz="2800" dirty="0">
                <a:solidFill>
                  <a:srgbClr val="000000"/>
                </a:solidFill>
                <a:latin typeface="WLPGVE+Calibri"/>
                <a:cs typeface="WLPGVE+Calibri"/>
              </a:rPr>
              <a:t>The</a:t>
            </a:r>
            <a:r>
              <a:rPr sz="2800" spc="-68" dirty="0">
                <a:solidFill>
                  <a:srgbClr val="000000"/>
                </a:solidFill>
                <a:latin typeface="Times New Roman"/>
                <a:cs typeface="Times New Roman"/>
              </a:rPr>
              <a:t> </a:t>
            </a:r>
            <a:r>
              <a:rPr sz="2800" spc="-11" dirty="0">
                <a:solidFill>
                  <a:srgbClr val="000000"/>
                </a:solidFill>
                <a:latin typeface="WLPGVE+Calibri"/>
                <a:cs typeface="WLPGVE+Calibri"/>
              </a:rPr>
              <a:t>controller</a:t>
            </a:r>
            <a:r>
              <a:rPr sz="2800" spc="-57" dirty="0">
                <a:solidFill>
                  <a:srgbClr val="000000"/>
                </a:solidFill>
                <a:latin typeface="Times New Roman"/>
                <a:cs typeface="Times New Roman"/>
              </a:rPr>
              <a:t> </a:t>
            </a:r>
            <a:r>
              <a:rPr sz="2800" dirty="0">
                <a:solidFill>
                  <a:srgbClr val="000000"/>
                </a:solidFill>
                <a:latin typeface="WLPGVE+Calibri"/>
                <a:cs typeface="WLPGVE+Calibri"/>
              </a:rPr>
              <a:t>RNN</a:t>
            </a:r>
            <a:r>
              <a:rPr sz="2800" spc="-63" dirty="0">
                <a:solidFill>
                  <a:srgbClr val="000000"/>
                </a:solidFill>
                <a:latin typeface="Times New Roman"/>
                <a:cs typeface="Times New Roman"/>
              </a:rPr>
              <a:t> </a:t>
            </a:r>
            <a:r>
              <a:rPr sz="2800" dirty="0">
                <a:solidFill>
                  <a:srgbClr val="000000"/>
                </a:solidFill>
                <a:latin typeface="WLPGVE+Calibri"/>
                <a:cs typeface="WLPGVE+Calibri"/>
              </a:rPr>
              <a:t>itself</a:t>
            </a:r>
            <a:r>
              <a:rPr sz="2800" spc="-64" dirty="0">
                <a:solidFill>
                  <a:srgbClr val="000000"/>
                </a:solidFill>
                <a:latin typeface="Times New Roman"/>
                <a:cs typeface="Times New Roman"/>
              </a:rPr>
              <a:t> </a:t>
            </a:r>
            <a:r>
              <a:rPr sz="2800" dirty="0">
                <a:solidFill>
                  <a:srgbClr val="000000"/>
                </a:solidFill>
                <a:latin typeface="WLPGVE+Calibri"/>
                <a:cs typeface="WLPGVE+Calibri"/>
              </a:rPr>
              <a:t>has</a:t>
            </a:r>
            <a:r>
              <a:rPr sz="2800" spc="-58" dirty="0">
                <a:solidFill>
                  <a:srgbClr val="000000"/>
                </a:solidFill>
                <a:latin typeface="Times New Roman"/>
                <a:cs typeface="Times New Roman"/>
              </a:rPr>
              <a:t> </a:t>
            </a:r>
            <a:r>
              <a:rPr sz="2800" dirty="0">
                <a:solidFill>
                  <a:srgbClr val="000000"/>
                </a:solidFill>
                <a:latin typeface="WLPGVE+Calibri"/>
                <a:cs typeface="WLPGVE+Calibri"/>
              </a:rPr>
              <a:t>tuning</a:t>
            </a:r>
            <a:r>
              <a:rPr sz="2800" spc="-70" dirty="0">
                <a:solidFill>
                  <a:srgbClr val="000000"/>
                </a:solidFill>
                <a:latin typeface="Times New Roman"/>
                <a:cs typeface="Times New Roman"/>
              </a:rPr>
              <a:t> </a:t>
            </a:r>
            <a:r>
              <a:rPr sz="2800" spc="-18" dirty="0">
                <a:solidFill>
                  <a:srgbClr val="000000"/>
                </a:solidFill>
                <a:latin typeface="WLPGVE+Calibri"/>
                <a:cs typeface="WLPGVE+Calibri"/>
              </a:rPr>
              <a:t>hyper-parameters.</a:t>
            </a:r>
          </a:p>
        </p:txBody>
      </p:sp>
      <p:sp>
        <p:nvSpPr>
          <p:cNvPr id="9" name="object 9"/>
          <p:cNvSpPr txBox="1"/>
          <p:nvPr/>
        </p:nvSpPr>
        <p:spPr>
          <a:xfrm>
            <a:off x="1953656" y="4234448"/>
            <a:ext cx="6518608" cy="358240"/>
          </a:xfrm>
          <a:prstGeom prst="rect">
            <a:avLst/>
          </a:prstGeom>
        </p:spPr>
        <p:txBody>
          <a:bodyPr vert="horz" wrap="square" lIns="0" tIns="0" rIns="0" bIns="0" rtlCol="0">
            <a:spAutoFit/>
          </a:bodyPr>
          <a:lstStyle/>
          <a:p>
            <a:pPr marL="0" marR="0">
              <a:lnSpc>
                <a:spcPts val="2929"/>
              </a:lnSpc>
              <a:spcBef>
                <a:spcPts val="0"/>
              </a:spcBef>
              <a:spcAft>
                <a:spcPts val="0"/>
              </a:spcAft>
            </a:pPr>
            <a:r>
              <a:rPr sz="2400" dirty="0">
                <a:solidFill>
                  <a:srgbClr val="000000"/>
                </a:solidFill>
                <a:latin typeface="MSPJOW+ArialMT"/>
                <a:cs typeface="MSPJOW+ArialMT"/>
              </a:rPr>
              <a:t>•</a:t>
            </a:r>
            <a:r>
              <a:rPr sz="2400" spc="360" dirty="0">
                <a:solidFill>
                  <a:srgbClr val="000000"/>
                </a:solidFill>
                <a:latin typeface="Times New Roman"/>
                <a:cs typeface="Times New Roman"/>
              </a:rPr>
              <a:t> </a:t>
            </a:r>
            <a:r>
              <a:rPr sz="2400" dirty="0">
                <a:solidFill>
                  <a:srgbClr val="000000"/>
                </a:solidFill>
                <a:latin typeface="WLPGVE+Calibri"/>
                <a:cs typeface="WLPGVE+Calibri"/>
              </a:rPr>
              <a:t>E.g.,</a:t>
            </a:r>
            <a:r>
              <a:rPr sz="2400" spc="-65" dirty="0">
                <a:solidFill>
                  <a:srgbClr val="000000"/>
                </a:solidFill>
                <a:latin typeface="Times New Roman"/>
                <a:cs typeface="Times New Roman"/>
              </a:rPr>
              <a:t> </a:t>
            </a:r>
            <a:r>
              <a:rPr sz="2400" dirty="0">
                <a:solidFill>
                  <a:srgbClr val="000000"/>
                </a:solidFill>
                <a:latin typeface="WLPGVE+Calibri"/>
                <a:cs typeface="WLPGVE+Calibri"/>
              </a:rPr>
              <a:t>#</a:t>
            </a:r>
            <a:r>
              <a:rPr sz="2400" spc="-58" dirty="0">
                <a:solidFill>
                  <a:srgbClr val="000000"/>
                </a:solidFill>
                <a:latin typeface="Times New Roman"/>
                <a:cs typeface="Times New Roman"/>
              </a:rPr>
              <a:t> </a:t>
            </a:r>
            <a:r>
              <a:rPr sz="2400" dirty="0">
                <a:solidFill>
                  <a:srgbClr val="000000"/>
                </a:solidFill>
                <a:latin typeface="WLPGVE+Calibri"/>
                <a:cs typeface="WLPGVE+Calibri"/>
              </a:rPr>
              <a:t>of</a:t>
            </a:r>
            <a:r>
              <a:rPr sz="2400" spc="-54" dirty="0">
                <a:solidFill>
                  <a:srgbClr val="000000"/>
                </a:solidFill>
                <a:latin typeface="Times New Roman"/>
                <a:cs typeface="Times New Roman"/>
              </a:rPr>
              <a:t> </a:t>
            </a:r>
            <a:r>
              <a:rPr sz="2400" spc="-18" dirty="0">
                <a:solidFill>
                  <a:srgbClr val="000000"/>
                </a:solidFill>
                <a:latin typeface="WLPGVE+Calibri"/>
                <a:cs typeface="WLPGVE+Calibri"/>
              </a:rPr>
              <a:t>layers,</a:t>
            </a:r>
            <a:r>
              <a:rPr sz="2400" spc="-44" dirty="0">
                <a:solidFill>
                  <a:srgbClr val="000000"/>
                </a:solidFill>
                <a:latin typeface="Times New Roman"/>
                <a:cs typeface="Times New Roman"/>
              </a:rPr>
              <a:t> </a:t>
            </a:r>
            <a:r>
              <a:rPr sz="2400" spc="-17" dirty="0">
                <a:solidFill>
                  <a:srgbClr val="000000"/>
                </a:solidFill>
                <a:latin typeface="WLPGVE+Calibri"/>
                <a:cs typeface="WLPGVE+Calibri"/>
              </a:rPr>
              <a:t>size</a:t>
            </a:r>
            <a:r>
              <a:rPr sz="2400" spc="-40" dirty="0">
                <a:solidFill>
                  <a:srgbClr val="000000"/>
                </a:solidFill>
                <a:latin typeface="Times New Roman"/>
                <a:cs typeface="Times New Roman"/>
              </a:rPr>
              <a:t> </a:t>
            </a:r>
            <a:r>
              <a:rPr sz="2400" dirty="0">
                <a:solidFill>
                  <a:srgbClr val="000000"/>
                </a:solidFill>
                <a:latin typeface="WLPGVE+Calibri"/>
                <a:cs typeface="WLPGVE+Calibri"/>
              </a:rPr>
              <a:t>of</a:t>
            </a:r>
            <a:r>
              <a:rPr lang="en-US" sz="2400" spc="-54" dirty="0">
                <a:solidFill>
                  <a:srgbClr val="000000"/>
                </a:solidFill>
                <a:latin typeface="Times New Roman"/>
                <a:cs typeface="Times New Roman"/>
              </a:rPr>
              <a:t> filters</a:t>
            </a:r>
            <a:r>
              <a:rPr sz="2400" dirty="0">
                <a:solidFill>
                  <a:srgbClr val="000000"/>
                </a:solidFill>
                <a:latin typeface="WLPGVE+Calibri"/>
                <a:cs typeface="WLPGVE+Calibri"/>
              </a:rPr>
              <a:t>,</a:t>
            </a:r>
            <a:r>
              <a:rPr sz="2400" spc="-61" dirty="0">
                <a:solidFill>
                  <a:srgbClr val="000000"/>
                </a:solidFill>
                <a:latin typeface="Times New Roman"/>
                <a:cs typeface="Times New Roman"/>
              </a:rPr>
              <a:t> </a:t>
            </a:r>
            <a:r>
              <a:rPr sz="2400" spc="-17" dirty="0">
                <a:solidFill>
                  <a:srgbClr val="000000"/>
                </a:solidFill>
                <a:latin typeface="WLPGVE+Calibri"/>
                <a:cs typeface="WLPGVE+Calibri"/>
              </a:rPr>
              <a:t>size</a:t>
            </a:r>
            <a:r>
              <a:rPr sz="2400" spc="-40" dirty="0">
                <a:solidFill>
                  <a:srgbClr val="000000"/>
                </a:solidFill>
                <a:latin typeface="Times New Roman"/>
                <a:cs typeface="Times New Roman"/>
              </a:rPr>
              <a:t> </a:t>
            </a:r>
            <a:r>
              <a:rPr sz="2400" dirty="0">
                <a:solidFill>
                  <a:srgbClr val="000000"/>
                </a:solidFill>
                <a:latin typeface="WLPGVE+Calibri"/>
                <a:cs typeface="WLPGVE+Calibri"/>
              </a:rPr>
              <a:t>of</a:t>
            </a:r>
            <a:r>
              <a:rPr lang="zh-CN" altLang="en-US" sz="2400" dirty="0">
                <a:solidFill>
                  <a:srgbClr val="000000"/>
                </a:solidFill>
                <a:latin typeface="WLPGVE+Calibri"/>
                <a:cs typeface="WLPGVE+Calibri"/>
              </a:rPr>
              <a:t> </a:t>
            </a:r>
            <a:r>
              <a:rPr lang="en-US" altLang="zh-CN" sz="2400" dirty="0">
                <a:solidFill>
                  <a:srgbClr val="000000"/>
                </a:solidFill>
                <a:latin typeface="WLPGVE+Calibri"/>
                <a:cs typeface="WLPGVE+Calibri"/>
              </a:rPr>
              <a:t>strides</a:t>
            </a:r>
            <a:r>
              <a:rPr sz="2400" spc="-54" dirty="0">
                <a:solidFill>
                  <a:srgbClr val="000000"/>
                </a:solidFill>
                <a:latin typeface="Times New Roman"/>
                <a:cs typeface="Times New Roman"/>
              </a:rPr>
              <a:t> </a:t>
            </a:r>
            <a:r>
              <a:rPr sz="2400" spc="-14" dirty="0">
                <a:solidFill>
                  <a:srgbClr val="000000"/>
                </a:solidFill>
                <a:latin typeface="WLPGVE+Calibri"/>
                <a:cs typeface="WLPGVE+Calibri"/>
              </a:rPr>
              <a:t>etc.</a:t>
            </a:r>
          </a:p>
        </p:txBody>
      </p:sp>
      <p:sp>
        <p:nvSpPr>
          <p:cNvPr id="10" name="object 10"/>
          <p:cNvSpPr txBox="1"/>
          <p:nvPr/>
        </p:nvSpPr>
        <p:spPr>
          <a:xfrm>
            <a:off x="1953656" y="4717048"/>
            <a:ext cx="8709679" cy="410170"/>
          </a:xfrm>
          <a:prstGeom prst="rect">
            <a:avLst/>
          </a:prstGeom>
        </p:spPr>
        <p:txBody>
          <a:bodyPr vert="horz" wrap="square" lIns="0" tIns="0" rIns="0" bIns="0" rtlCol="0">
            <a:spAutoFit/>
          </a:bodyPr>
          <a:lstStyle/>
          <a:p>
            <a:pPr marL="0" marR="0">
              <a:lnSpc>
                <a:spcPts val="2929"/>
              </a:lnSpc>
              <a:spcBef>
                <a:spcPts val="0"/>
              </a:spcBef>
              <a:spcAft>
                <a:spcPts val="0"/>
              </a:spcAft>
            </a:pPr>
            <a:r>
              <a:rPr sz="2400" dirty="0">
                <a:solidFill>
                  <a:srgbClr val="000000"/>
                </a:solidFill>
                <a:latin typeface="MSPJOW+ArialMT"/>
                <a:cs typeface="MSPJOW+ArialMT"/>
              </a:rPr>
              <a:t>•</a:t>
            </a:r>
            <a:r>
              <a:rPr sz="2400" spc="360" dirty="0">
                <a:solidFill>
                  <a:srgbClr val="000000"/>
                </a:solidFill>
                <a:latin typeface="Times New Roman"/>
                <a:cs typeface="Times New Roman"/>
              </a:rPr>
              <a:t> </a:t>
            </a:r>
            <a:r>
              <a:rPr sz="2400" dirty="0">
                <a:solidFill>
                  <a:srgbClr val="000000"/>
                </a:solidFill>
                <a:latin typeface="WLPGVE+Calibri"/>
                <a:cs typeface="WLPGVE+Calibri"/>
              </a:rPr>
              <a:t>Hyper-parameter</a:t>
            </a:r>
            <a:r>
              <a:rPr sz="2400" spc="-51" dirty="0">
                <a:solidFill>
                  <a:srgbClr val="000000"/>
                </a:solidFill>
                <a:latin typeface="Times New Roman"/>
                <a:cs typeface="Times New Roman"/>
              </a:rPr>
              <a:t> </a:t>
            </a:r>
            <a:r>
              <a:rPr sz="2400" dirty="0">
                <a:solidFill>
                  <a:srgbClr val="000000"/>
                </a:solidFill>
                <a:latin typeface="WLPGVE+Calibri"/>
                <a:cs typeface="WLPGVE+Calibri"/>
              </a:rPr>
              <a:t>tuning</a:t>
            </a:r>
            <a:r>
              <a:rPr sz="2400" spc="-70" dirty="0">
                <a:solidFill>
                  <a:srgbClr val="000000"/>
                </a:solidFill>
                <a:latin typeface="Times New Roman"/>
                <a:cs typeface="Times New Roman"/>
              </a:rPr>
              <a:t> </a:t>
            </a:r>
            <a:r>
              <a:rPr sz="2400" dirty="0">
                <a:solidFill>
                  <a:srgbClr val="000000"/>
                </a:solidFill>
                <a:latin typeface="WLPGVE+Calibri"/>
                <a:cs typeface="WLPGVE+Calibri"/>
              </a:rPr>
              <a:t>will</a:t>
            </a:r>
            <a:r>
              <a:rPr sz="2400" spc="-64" dirty="0">
                <a:solidFill>
                  <a:srgbClr val="000000"/>
                </a:solidFill>
                <a:latin typeface="Times New Roman"/>
                <a:cs typeface="Times New Roman"/>
              </a:rPr>
              <a:t> </a:t>
            </a:r>
            <a:r>
              <a:rPr sz="2400" spc="-29" dirty="0">
                <a:solidFill>
                  <a:srgbClr val="000000"/>
                </a:solidFill>
                <a:latin typeface="WLPGVE+Calibri"/>
                <a:cs typeface="WLPGVE+Calibri"/>
              </a:rPr>
              <a:t>make</a:t>
            </a:r>
            <a:r>
              <a:rPr sz="2400" spc="-27" dirty="0">
                <a:solidFill>
                  <a:srgbClr val="000000"/>
                </a:solidFill>
                <a:latin typeface="Times New Roman"/>
                <a:cs typeface="Times New Roman"/>
              </a:rPr>
              <a:t> </a:t>
            </a:r>
            <a:r>
              <a:rPr sz="2400" dirty="0">
                <a:solidFill>
                  <a:srgbClr val="000000"/>
                </a:solidFill>
                <a:latin typeface="WLPGVE+Calibri"/>
                <a:cs typeface="WLPGVE+Calibri"/>
              </a:rPr>
              <a:t>the</a:t>
            </a:r>
            <a:r>
              <a:rPr sz="2400" spc="-56" dirty="0">
                <a:solidFill>
                  <a:srgbClr val="000000"/>
                </a:solidFill>
                <a:latin typeface="Times New Roman"/>
                <a:cs typeface="Times New Roman"/>
              </a:rPr>
              <a:t> </a:t>
            </a:r>
            <a:r>
              <a:rPr sz="2400" spc="-12" dirty="0">
                <a:solidFill>
                  <a:srgbClr val="000000"/>
                </a:solidFill>
                <a:latin typeface="WLPGVE+Calibri"/>
                <a:cs typeface="WLPGVE+Calibri"/>
              </a:rPr>
              <a:t>overall</a:t>
            </a:r>
            <a:r>
              <a:rPr sz="2400" spc="-51" dirty="0">
                <a:solidFill>
                  <a:srgbClr val="000000"/>
                </a:solidFill>
                <a:latin typeface="Times New Roman"/>
                <a:cs typeface="Times New Roman"/>
              </a:rPr>
              <a:t> </a:t>
            </a:r>
            <a:r>
              <a:rPr sz="2400" dirty="0">
                <a:solidFill>
                  <a:srgbClr val="000000"/>
                </a:solidFill>
                <a:latin typeface="WLPGVE+Calibri"/>
                <a:cs typeface="WLPGVE+Calibri"/>
              </a:rPr>
              <a:t>time</a:t>
            </a:r>
            <a:r>
              <a:rPr sz="2400" spc="-55" dirty="0">
                <a:solidFill>
                  <a:srgbClr val="000000"/>
                </a:solidFill>
                <a:latin typeface="Times New Roman"/>
                <a:cs typeface="Times New Roman"/>
              </a:rPr>
              <a:t> </a:t>
            </a:r>
            <a:r>
              <a:rPr sz="2400" spc="-17" dirty="0">
                <a:solidFill>
                  <a:srgbClr val="000000"/>
                </a:solidFill>
                <a:latin typeface="WLPGVE+Calibri"/>
                <a:cs typeface="WLPGVE+Calibri"/>
              </a:rPr>
              <a:t>cost</a:t>
            </a:r>
            <a:r>
              <a:rPr sz="2400" spc="-50" dirty="0">
                <a:solidFill>
                  <a:srgbClr val="000000"/>
                </a:solidFill>
                <a:latin typeface="Times New Roman"/>
                <a:cs typeface="Times New Roman"/>
              </a:rPr>
              <a:t> </a:t>
            </a:r>
            <a:r>
              <a:rPr sz="2400" spc="-16" dirty="0">
                <a:solidFill>
                  <a:srgbClr val="000000"/>
                </a:solidFill>
                <a:latin typeface="WLPGVE+Calibri"/>
                <a:cs typeface="WLPGVE+Calibri"/>
              </a:rPr>
              <a:t>many</a:t>
            </a:r>
            <a:r>
              <a:rPr sz="2400" spc="-45" dirty="0">
                <a:solidFill>
                  <a:srgbClr val="000000"/>
                </a:solidFill>
                <a:latin typeface="Times New Roman"/>
                <a:cs typeface="Times New Roman"/>
              </a:rPr>
              <a:t> </a:t>
            </a:r>
            <a:r>
              <a:rPr sz="2400" dirty="0">
                <a:solidFill>
                  <a:srgbClr val="000000"/>
                </a:solidFill>
                <a:latin typeface="WLPGVE+Calibri"/>
                <a:cs typeface="WLPGVE+Calibri"/>
              </a:rPr>
              <a:t>times</a:t>
            </a:r>
          </a:p>
        </p:txBody>
      </p:sp>
      <p:sp>
        <p:nvSpPr>
          <p:cNvPr id="11" name="object 11"/>
          <p:cNvSpPr txBox="1"/>
          <p:nvPr/>
        </p:nvSpPr>
        <p:spPr>
          <a:xfrm>
            <a:off x="2182256" y="5047248"/>
            <a:ext cx="1043843" cy="410170"/>
          </a:xfrm>
          <a:prstGeom prst="rect">
            <a:avLst/>
          </a:prstGeom>
        </p:spPr>
        <p:txBody>
          <a:bodyPr vert="horz" wrap="square" lIns="0" tIns="0" rIns="0" bIns="0" rtlCol="0">
            <a:spAutoFit/>
          </a:bodyPr>
          <a:lstStyle/>
          <a:p>
            <a:pPr marL="0" marR="0">
              <a:lnSpc>
                <a:spcPts val="2929"/>
              </a:lnSpc>
              <a:spcBef>
                <a:spcPts val="0"/>
              </a:spcBef>
              <a:spcAft>
                <a:spcPts val="0"/>
              </a:spcAft>
            </a:pPr>
            <a:r>
              <a:rPr sz="2400" dirty="0">
                <a:solidFill>
                  <a:srgbClr val="000000"/>
                </a:solidFill>
                <a:latin typeface="WLPGVE+Calibri"/>
                <a:cs typeface="WLPGVE+Calibri"/>
              </a:rPr>
              <a:t>higher!</a:t>
            </a:r>
          </a:p>
        </p:txBody>
      </p:sp>
      <p:sp>
        <p:nvSpPr>
          <p:cNvPr id="12" name="object 1">
            <a:extLst>
              <a:ext uri="{FF2B5EF4-FFF2-40B4-BE49-F238E27FC236}">
                <a16:creationId xmlns:a16="http://schemas.microsoft.com/office/drawing/2014/main" id="{024178C9-BCF9-4758-B4E0-9E4B4DF25CA6}"/>
              </a:ext>
            </a:extLst>
          </p:cNvPr>
          <p:cNvSpPr/>
          <p:nvPr/>
        </p:nvSpPr>
        <p:spPr>
          <a:xfrm>
            <a:off x="8033252" y="1940461"/>
            <a:ext cx="3463348"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每次都要重新训练</a:t>
            </a:r>
            <a:r>
              <a:rPr lang="en-US" altLang="zh-CN" dirty="0">
                <a:solidFill>
                  <a:srgbClr val="0070C0"/>
                </a:solidFill>
                <a:latin typeface="微软雅黑" panose="020B0503020204020204" pitchFamily="34" charset="-122"/>
                <a:ea typeface="微软雅黑" panose="020B0503020204020204" pitchFamily="34" charset="-122"/>
              </a:rPr>
              <a:t>CNN</a:t>
            </a:r>
            <a:r>
              <a:rPr lang="zh-CN" altLang="en-US" dirty="0">
                <a:solidFill>
                  <a:srgbClr val="0070C0"/>
                </a:solidFill>
                <a:latin typeface="微软雅黑" panose="020B0503020204020204" pitchFamily="34" charset="-122"/>
                <a:ea typeface="微软雅黑" panose="020B0503020204020204" pitchFamily="34" charset="-122"/>
              </a:rPr>
              <a:t>，代价高</a:t>
            </a:r>
            <a:endParaRPr dirty="0"/>
          </a:p>
        </p:txBody>
      </p:sp>
      <p:sp>
        <p:nvSpPr>
          <p:cNvPr id="13" name="object 1">
            <a:extLst>
              <a:ext uri="{FF2B5EF4-FFF2-40B4-BE49-F238E27FC236}">
                <a16:creationId xmlns:a16="http://schemas.microsoft.com/office/drawing/2014/main" id="{291A89C8-28BA-4132-949F-CD3C299786FC}"/>
              </a:ext>
            </a:extLst>
          </p:cNvPr>
          <p:cNvSpPr/>
          <p:nvPr/>
        </p:nvSpPr>
        <p:spPr>
          <a:xfrm>
            <a:off x="7472483" y="3104921"/>
            <a:ext cx="4387348"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训练控制器需要多次</a:t>
            </a:r>
            <a:r>
              <a:rPr lang="en-US" altLang="zh-CN" dirty="0">
                <a:solidFill>
                  <a:srgbClr val="0070C0"/>
                </a:solidFill>
                <a:latin typeface="微软雅黑" panose="020B0503020204020204" pitchFamily="34" charset="-122"/>
                <a:ea typeface="微软雅黑" panose="020B0503020204020204" pitchFamily="34" charset="-122"/>
              </a:rPr>
              <a:t>CNN</a:t>
            </a:r>
            <a:r>
              <a:rPr lang="zh-CN" altLang="en-US" dirty="0">
                <a:solidFill>
                  <a:srgbClr val="0070C0"/>
                </a:solidFill>
                <a:latin typeface="微软雅黑" panose="020B0503020204020204" pitchFamily="34" charset="-122"/>
                <a:ea typeface="微软雅黑" panose="020B0503020204020204" pitchFamily="34" charset="-122"/>
              </a:rPr>
              <a:t>训练，代价很高</a:t>
            </a:r>
            <a:endParaRPr dirty="0"/>
          </a:p>
        </p:txBody>
      </p:sp>
      <p:sp>
        <p:nvSpPr>
          <p:cNvPr id="14" name="object 1">
            <a:extLst>
              <a:ext uri="{FF2B5EF4-FFF2-40B4-BE49-F238E27FC236}">
                <a16:creationId xmlns:a16="http://schemas.microsoft.com/office/drawing/2014/main" id="{CDF828A9-CBF2-4654-BE3C-86F900AB1C9C}"/>
              </a:ext>
            </a:extLst>
          </p:cNvPr>
          <p:cNvSpPr/>
          <p:nvPr/>
        </p:nvSpPr>
        <p:spPr>
          <a:xfrm>
            <a:off x="5015880" y="5362346"/>
            <a:ext cx="6380555" cy="276999"/>
          </a:xfrm>
          <a:prstGeom prst="rect">
            <a:avLst/>
          </a:prstGeom>
          <a:blipFill>
            <a:blip r:embed="rId2"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对</a:t>
            </a:r>
            <a:r>
              <a:rPr lang="en-US" altLang="zh-CN" dirty="0">
                <a:solidFill>
                  <a:srgbClr val="0070C0"/>
                </a:solidFill>
                <a:latin typeface="微软雅黑" panose="020B0503020204020204" pitchFamily="34" charset="-122"/>
                <a:ea typeface="微软雅黑" panose="020B0503020204020204" pitchFamily="34" charset="-122"/>
              </a:rPr>
              <a:t>RNN</a:t>
            </a:r>
            <a:r>
              <a:rPr lang="zh-CN" altLang="en-US" dirty="0">
                <a:solidFill>
                  <a:srgbClr val="0070C0"/>
                </a:solidFill>
                <a:latin typeface="微软雅黑" panose="020B0503020204020204" pitchFamily="34" charset="-122"/>
                <a:ea typeface="微软雅黑" panose="020B0503020204020204" pitchFamily="34" charset="-122"/>
              </a:rPr>
              <a:t>本身也要调参，从头到尾训练</a:t>
            </a:r>
            <a:r>
              <a:rPr lang="en-US" altLang="zh-CN" dirty="0">
                <a:solidFill>
                  <a:srgbClr val="0070C0"/>
                </a:solidFill>
                <a:latin typeface="微软雅黑" panose="020B0503020204020204" pitchFamily="34" charset="-122"/>
                <a:ea typeface="微软雅黑" panose="020B0503020204020204" pitchFamily="34" charset="-122"/>
              </a:rPr>
              <a:t>RNN</a:t>
            </a:r>
            <a:r>
              <a:rPr lang="zh-CN" altLang="en-US" dirty="0">
                <a:solidFill>
                  <a:srgbClr val="0070C0"/>
                </a:solidFill>
                <a:latin typeface="微软雅黑" panose="020B0503020204020204" pitchFamily="34" charset="-122"/>
                <a:ea typeface="微软雅黑" panose="020B0503020204020204" pitchFamily="34" charset="-122"/>
              </a:rPr>
              <a:t>才行，所以代价更高</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24237D5-40A2-1948-BDA6-26506AA971F3}"/>
              </a:ext>
            </a:extLst>
          </p:cNvPr>
          <p:cNvPicPr>
            <a:picLocks noChangeAspect="1"/>
          </p:cNvPicPr>
          <p:nvPr/>
        </p:nvPicPr>
        <p:blipFill rotWithShape="1">
          <a:blip r:embed="rId3"/>
          <a:srcRect b="34250"/>
          <a:stretch/>
        </p:blipFill>
        <p:spPr>
          <a:xfrm>
            <a:off x="1775520" y="2276872"/>
            <a:ext cx="9611662" cy="3576372"/>
          </a:xfrm>
          <a:prstGeom prst="rect">
            <a:avLst/>
          </a:prstGeom>
        </p:spPr>
      </p:pic>
      <p:sp>
        <p:nvSpPr>
          <p:cNvPr id="4" name="object 3">
            <a:extLst>
              <a:ext uri="{FF2B5EF4-FFF2-40B4-BE49-F238E27FC236}">
                <a16:creationId xmlns:a16="http://schemas.microsoft.com/office/drawing/2014/main" id="{3BC40B4B-6707-D342-B22D-13AE9FA3F56D}"/>
              </a:ext>
            </a:extLst>
          </p:cNvPr>
          <p:cNvSpPr txBox="1"/>
          <p:nvPr/>
        </p:nvSpPr>
        <p:spPr>
          <a:xfrm>
            <a:off x="4439816" y="764704"/>
            <a:ext cx="4947749" cy="636389"/>
          </a:xfrm>
          <a:prstGeom prst="rect">
            <a:avLst/>
          </a:prstGeom>
        </p:spPr>
        <p:txBody>
          <a:bodyPr vert="horz" wrap="square" lIns="0" tIns="0" rIns="0" bIns="0" rtlCol="0">
            <a:spAutoFit/>
          </a:bodyPr>
          <a:lstStyle/>
          <a:p>
            <a:pPr marL="0" marR="0">
              <a:lnSpc>
                <a:spcPts val="4710"/>
              </a:lnSpc>
              <a:spcBef>
                <a:spcPts val="0"/>
              </a:spcBef>
              <a:spcAft>
                <a:spcPts val="0"/>
              </a:spcAft>
            </a:pPr>
            <a:r>
              <a:rPr sz="4000" dirty="0">
                <a:solidFill>
                  <a:srgbClr val="C00000"/>
                </a:solidFill>
                <a:latin typeface="NROMHW+LucidaBright-Demi"/>
                <a:cs typeface="NROMHW+LucidaBright-Demi"/>
              </a:rPr>
              <a:t>Differentiable</a:t>
            </a:r>
            <a:r>
              <a:rPr sz="4000" spc="256" dirty="0">
                <a:solidFill>
                  <a:srgbClr val="C00000"/>
                </a:solidFill>
                <a:latin typeface="Times New Roman"/>
                <a:cs typeface="Times New Roman"/>
              </a:rPr>
              <a:t> </a:t>
            </a:r>
            <a:r>
              <a:rPr sz="4000" dirty="0">
                <a:solidFill>
                  <a:srgbClr val="C00000"/>
                </a:solidFill>
                <a:latin typeface="NROMHW+LucidaBright-Demi"/>
                <a:cs typeface="NROMHW+LucidaBright-Demi"/>
              </a:rPr>
              <a:t>NAS</a:t>
            </a:r>
          </a:p>
        </p:txBody>
      </p:sp>
    </p:spTree>
    <p:extLst>
      <p:ext uri="{BB962C8B-B14F-4D97-AF65-F5344CB8AC3E}">
        <p14:creationId xmlns:p14="http://schemas.microsoft.com/office/powerpoint/2010/main" val="2242270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E64B47-62E1-5E4D-9D15-8CEC59D1D590}"/>
              </a:ext>
            </a:extLst>
          </p:cNvPr>
          <p:cNvPicPr>
            <a:picLocks noChangeAspect="1"/>
          </p:cNvPicPr>
          <p:nvPr/>
        </p:nvPicPr>
        <p:blipFill>
          <a:blip r:embed="rId2"/>
          <a:stretch>
            <a:fillRect/>
          </a:stretch>
        </p:blipFill>
        <p:spPr>
          <a:xfrm>
            <a:off x="0" y="0"/>
            <a:ext cx="12141285" cy="6858000"/>
          </a:xfrm>
          <a:prstGeom prst="rect">
            <a:avLst/>
          </a:prstGeom>
        </p:spPr>
      </p:pic>
      <p:sp>
        <p:nvSpPr>
          <p:cNvPr id="3" name="矩形 2">
            <a:extLst>
              <a:ext uri="{FF2B5EF4-FFF2-40B4-BE49-F238E27FC236}">
                <a16:creationId xmlns:a16="http://schemas.microsoft.com/office/drawing/2014/main" id="{6A58DBD4-B1C4-9949-891A-A99ADE8292BA}"/>
              </a:ext>
            </a:extLst>
          </p:cNvPr>
          <p:cNvSpPr/>
          <p:nvPr/>
        </p:nvSpPr>
        <p:spPr>
          <a:xfrm>
            <a:off x="1127448" y="1916832"/>
            <a:ext cx="5743880" cy="369332"/>
          </a:xfrm>
          <a:prstGeom prst="rect">
            <a:avLst/>
          </a:prstGeom>
        </p:spPr>
        <p:txBody>
          <a:bodyPr wrap="none">
            <a:spAutoFit/>
          </a:bodyPr>
          <a:lstStyle/>
          <a:p>
            <a:r>
              <a:rPr lang="zh-CN" altLang="en-US" dirty="0">
                <a:solidFill>
                  <a:srgbClr val="0070C0"/>
                </a:solidFill>
                <a:latin typeface="微软雅黑" panose="020B0503020204020204" pitchFamily="34" charset="-122"/>
                <a:ea typeface="微软雅黑" panose="020B0503020204020204" pitchFamily="34" charset="-122"/>
              </a:rPr>
              <a:t>每个blok由多个卷积层或者其他种类的神经网络层组成</a:t>
            </a:r>
          </a:p>
        </p:txBody>
      </p:sp>
      <p:sp>
        <p:nvSpPr>
          <p:cNvPr id="4" name="object 1">
            <a:extLst>
              <a:ext uri="{FF2B5EF4-FFF2-40B4-BE49-F238E27FC236}">
                <a16:creationId xmlns:a16="http://schemas.microsoft.com/office/drawing/2014/main" id="{CE8B3C3C-9202-481A-A89F-BCBB4E513150}"/>
              </a:ext>
            </a:extLst>
          </p:cNvPr>
          <p:cNvSpPr/>
          <p:nvPr/>
        </p:nvSpPr>
        <p:spPr>
          <a:xfrm>
            <a:off x="1199456" y="1052736"/>
            <a:ext cx="6336704" cy="276999"/>
          </a:xfrm>
          <a:prstGeom prst="rect">
            <a:avLst/>
          </a:prstGeom>
          <a:blipFill>
            <a:blip r:embed="rId3"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用户人工定义一些候选模块，比如</a:t>
            </a:r>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个，模块越多速度越慢</a:t>
            </a:r>
            <a:endParaRPr dirty="0"/>
          </a:p>
        </p:txBody>
      </p:sp>
      <p:sp>
        <p:nvSpPr>
          <p:cNvPr id="5" name="object 1">
            <a:extLst>
              <a:ext uri="{FF2B5EF4-FFF2-40B4-BE49-F238E27FC236}">
                <a16:creationId xmlns:a16="http://schemas.microsoft.com/office/drawing/2014/main" id="{7197A9E3-67ED-4B38-8101-5DA5E39CF610}"/>
              </a:ext>
            </a:extLst>
          </p:cNvPr>
          <p:cNvSpPr/>
          <p:nvPr/>
        </p:nvSpPr>
        <p:spPr>
          <a:xfrm>
            <a:off x="1212740" y="2426597"/>
            <a:ext cx="9851812" cy="276999"/>
          </a:xfrm>
          <a:prstGeom prst="rect">
            <a:avLst/>
          </a:prstGeom>
          <a:blipFill>
            <a:blip r:embed="rId3"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输入与输出维度相同，可以用</a:t>
            </a:r>
            <a:r>
              <a:rPr lang="en-US" altLang="zh-CN" dirty="0">
                <a:solidFill>
                  <a:srgbClr val="0070C0"/>
                </a:solidFill>
                <a:latin typeface="微软雅黑" panose="020B0503020204020204" pitchFamily="34" charset="-122"/>
                <a:ea typeface="微软雅黑" panose="020B0503020204020204" pitchFamily="34" charset="-122"/>
              </a:rPr>
              <a:t>skip connection </a:t>
            </a:r>
            <a:r>
              <a:rPr lang="zh-CN" altLang="en-US" dirty="0">
                <a:solidFill>
                  <a:srgbClr val="0070C0"/>
                </a:solidFill>
                <a:latin typeface="微软雅黑" panose="020B0503020204020204" pitchFamily="34" charset="-122"/>
                <a:ea typeface="微软雅黑" panose="020B0503020204020204" pitchFamily="34" charset="-122"/>
              </a:rPr>
              <a:t>把输入与输出加起来，作为</a:t>
            </a:r>
            <a:r>
              <a:rPr lang="en-US" altLang="zh-CN" dirty="0">
                <a:solidFill>
                  <a:srgbClr val="0070C0"/>
                </a:solidFill>
                <a:latin typeface="微软雅黑" panose="020B0503020204020204" pitchFamily="34" charset="-122"/>
                <a:ea typeface="微软雅黑" panose="020B0503020204020204" pitchFamily="34" charset="-122"/>
              </a:rPr>
              <a:t>block</a:t>
            </a:r>
            <a:r>
              <a:rPr lang="zh-CN" altLang="en-US" dirty="0">
                <a:solidFill>
                  <a:srgbClr val="0070C0"/>
                </a:solidFill>
                <a:latin typeface="微软雅黑" panose="020B0503020204020204" pitchFamily="34" charset="-122"/>
                <a:ea typeface="微软雅黑" panose="020B0503020204020204" pitchFamily="34" charset="-122"/>
              </a:rPr>
              <a:t>的最终输出</a:t>
            </a:r>
            <a:endParaRPr dirty="0"/>
          </a:p>
        </p:txBody>
      </p:sp>
    </p:spTree>
    <p:extLst>
      <p:ext uri="{BB962C8B-B14F-4D97-AF65-F5344CB8AC3E}">
        <p14:creationId xmlns:p14="http://schemas.microsoft.com/office/powerpoint/2010/main" val="3146096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E796C3-2DC4-0A44-82EC-E280F58E3810}"/>
              </a:ext>
            </a:extLst>
          </p:cNvPr>
          <p:cNvPicPr>
            <a:picLocks noChangeAspect="1"/>
          </p:cNvPicPr>
          <p:nvPr/>
        </p:nvPicPr>
        <p:blipFill>
          <a:blip r:embed="rId2"/>
          <a:stretch>
            <a:fillRect/>
          </a:stretch>
        </p:blipFill>
        <p:spPr>
          <a:xfrm>
            <a:off x="0" y="349158"/>
            <a:ext cx="12198965" cy="6163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C78A2C8-281F-BD42-AC96-37C6EB006F0A}"/>
                  </a:ext>
                </a:extLst>
              </p14:cNvPr>
              <p14:cNvContentPartPr/>
              <p14:nvPr/>
            </p14:nvContentPartPr>
            <p14:xfrm>
              <a:off x="7207034" y="2299763"/>
              <a:ext cx="3039480" cy="27000"/>
            </p14:xfrm>
          </p:contentPart>
        </mc:Choice>
        <mc:Fallback xmlns="">
          <p:pic>
            <p:nvPicPr>
              <p:cNvPr id="3" name="墨迹 2">
                <a:extLst>
                  <a:ext uri="{FF2B5EF4-FFF2-40B4-BE49-F238E27FC236}">
                    <a16:creationId xmlns:a16="http://schemas.microsoft.com/office/drawing/2014/main" id="{4C78A2C8-281F-BD42-AC96-37C6EB006F0A}"/>
                  </a:ext>
                </a:extLst>
              </p:cNvPr>
              <p:cNvPicPr/>
              <p:nvPr/>
            </p:nvPicPr>
            <p:blipFill>
              <a:blip r:embed="rId4"/>
              <a:stretch>
                <a:fillRect/>
              </a:stretch>
            </p:blipFill>
            <p:spPr>
              <a:xfrm>
                <a:off x="7198394" y="2290763"/>
                <a:ext cx="3057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962F73C-1CBB-B147-9FD3-EFB65A667F87}"/>
                  </a:ext>
                </a:extLst>
              </p14:cNvPr>
              <p14:cNvContentPartPr/>
              <p14:nvPr/>
            </p14:nvContentPartPr>
            <p14:xfrm>
              <a:off x="4181234" y="2965763"/>
              <a:ext cx="2807640" cy="12240"/>
            </p14:xfrm>
          </p:contentPart>
        </mc:Choice>
        <mc:Fallback xmlns="">
          <p:pic>
            <p:nvPicPr>
              <p:cNvPr id="4" name="墨迹 3">
                <a:extLst>
                  <a:ext uri="{FF2B5EF4-FFF2-40B4-BE49-F238E27FC236}">
                    <a16:creationId xmlns:a16="http://schemas.microsoft.com/office/drawing/2014/main" id="{2962F73C-1CBB-B147-9FD3-EFB65A667F87}"/>
                  </a:ext>
                </a:extLst>
              </p:cNvPr>
              <p:cNvPicPr/>
              <p:nvPr/>
            </p:nvPicPr>
            <p:blipFill>
              <a:blip r:embed="rId6"/>
              <a:stretch>
                <a:fillRect/>
              </a:stretch>
            </p:blipFill>
            <p:spPr>
              <a:xfrm>
                <a:off x="4172594" y="2956763"/>
                <a:ext cx="2825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8102DE33-679E-1641-A266-DA8CAA9C4FCF}"/>
                  </a:ext>
                </a:extLst>
              </p14:cNvPr>
              <p14:cNvContentPartPr/>
              <p14:nvPr/>
            </p14:nvContentPartPr>
            <p14:xfrm>
              <a:off x="1195034" y="3755243"/>
              <a:ext cx="7225200" cy="98280"/>
            </p14:xfrm>
          </p:contentPart>
        </mc:Choice>
        <mc:Fallback xmlns="">
          <p:pic>
            <p:nvPicPr>
              <p:cNvPr id="5" name="墨迹 4">
                <a:extLst>
                  <a:ext uri="{FF2B5EF4-FFF2-40B4-BE49-F238E27FC236}">
                    <a16:creationId xmlns:a16="http://schemas.microsoft.com/office/drawing/2014/main" id="{8102DE33-679E-1641-A266-DA8CAA9C4FCF}"/>
                  </a:ext>
                </a:extLst>
              </p:cNvPr>
              <p:cNvPicPr/>
              <p:nvPr/>
            </p:nvPicPr>
            <p:blipFill>
              <a:blip r:embed="rId8"/>
              <a:stretch>
                <a:fillRect/>
              </a:stretch>
            </p:blipFill>
            <p:spPr>
              <a:xfrm>
                <a:off x="1186394" y="3746603"/>
                <a:ext cx="72428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D6F1A5AC-C214-E84A-B9A4-DCC2FA9BB59B}"/>
                  </a:ext>
                </a:extLst>
              </p14:cNvPr>
              <p14:cNvContentPartPr/>
              <p14:nvPr/>
            </p14:nvContentPartPr>
            <p14:xfrm>
              <a:off x="917474" y="4631123"/>
              <a:ext cx="3668400" cy="30600"/>
            </p14:xfrm>
          </p:contentPart>
        </mc:Choice>
        <mc:Fallback xmlns="">
          <p:pic>
            <p:nvPicPr>
              <p:cNvPr id="6" name="墨迹 5">
                <a:extLst>
                  <a:ext uri="{FF2B5EF4-FFF2-40B4-BE49-F238E27FC236}">
                    <a16:creationId xmlns:a16="http://schemas.microsoft.com/office/drawing/2014/main" id="{D6F1A5AC-C214-E84A-B9A4-DCC2FA9BB59B}"/>
                  </a:ext>
                </a:extLst>
              </p:cNvPr>
              <p:cNvPicPr/>
              <p:nvPr/>
            </p:nvPicPr>
            <p:blipFill>
              <a:blip r:embed="rId10"/>
              <a:stretch>
                <a:fillRect/>
              </a:stretch>
            </p:blipFill>
            <p:spPr>
              <a:xfrm>
                <a:off x="908474" y="4622483"/>
                <a:ext cx="3686040" cy="48240"/>
              </a:xfrm>
              <a:prstGeom prst="rect">
                <a:avLst/>
              </a:prstGeom>
            </p:spPr>
          </p:pic>
        </mc:Fallback>
      </mc:AlternateContent>
      <p:sp>
        <p:nvSpPr>
          <p:cNvPr id="9" name="object 1">
            <a:extLst>
              <a:ext uri="{FF2B5EF4-FFF2-40B4-BE49-F238E27FC236}">
                <a16:creationId xmlns:a16="http://schemas.microsoft.com/office/drawing/2014/main" id="{2BC31B6B-A76C-4074-B4AA-D6123AB44823}"/>
              </a:ext>
            </a:extLst>
          </p:cNvPr>
          <p:cNvSpPr/>
          <p:nvPr/>
        </p:nvSpPr>
        <p:spPr>
          <a:xfrm>
            <a:off x="4871864" y="4804868"/>
            <a:ext cx="4387348" cy="276999"/>
          </a:xfrm>
          <a:prstGeom prst="rect">
            <a:avLst/>
          </a:prstGeom>
          <a:blipFill>
            <a:blip r:embed="rId11"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每一层有</a:t>
            </a:r>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种模块选择，共</a:t>
            </a:r>
            <a:r>
              <a:rPr lang="en-US" altLang="zh-CN" dirty="0">
                <a:solidFill>
                  <a:srgbClr val="0070C0"/>
                </a:solidFill>
                <a:latin typeface="微软雅黑" panose="020B0503020204020204" pitchFamily="34" charset="-122"/>
                <a:ea typeface="微软雅黑" panose="020B0503020204020204" pitchFamily="34" charset="-122"/>
              </a:rPr>
              <a:t>20</a:t>
            </a:r>
            <a:r>
              <a:rPr lang="zh-CN" altLang="en-US" dirty="0">
                <a:solidFill>
                  <a:srgbClr val="0070C0"/>
                </a:solidFill>
                <a:latin typeface="微软雅黑" panose="020B0503020204020204" pitchFamily="34" charset="-122"/>
                <a:ea typeface="微软雅黑" panose="020B0503020204020204" pitchFamily="34" charset="-122"/>
              </a:rPr>
              <a:t>层</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pic>
        <p:nvPicPr>
          <p:cNvPr id="8" name="图片 7">
            <a:extLst>
              <a:ext uri="{FF2B5EF4-FFF2-40B4-BE49-F238E27FC236}">
                <a16:creationId xmlns:a16="http://schemas.microsoft.com/office/drawing/2014/main" id="{BDDB40ED-BE44-604A-8B40-0C75E8948A6A}"/>
              </a:ext>
            </a:extLst>
          </p:cNvPr>
          <p:cNvPicPr>
            <a:picLocks noChangeAspect="1"/>
          </p:cNvPicPr>
          <p:nvPr/>
        </p:nvPicPr>
        <p:blipFill>
          <a:blip r:embed="rId3"/>
          <a:stretch>
            <a:fillRect/>
          </a:stretch>
        </p:blipFill>
        <p:spPr>
          <a:xfrm>
            <a:off x="19073" y="0"/>
            <a:ext cx="10545950" cy="5726611"/>
          </a:xfrm>
          <a:prstGeom prst="rect">
            <a:avLst/>
          </a:prstGeom>
        </p:spPr>
      </p:pic>
      <p:pic>
        <p:nvPicPr>
          <p:cNvPr id="4" name="图片 3">
            <a:extLst>
              <a:ext uri="{FF2B5EF4-FFF2-40B4-BE49-F238E27FC236}">
                <a16:creationId xmlns:a16="http://schemas.microsoft.com/office/drawing/2014/main" id="{95624BCF-404D-334D-859E-6B677FD18C2F}"/>
              </a:ext>
            </a:extLst>
          </p:cNvPr>
          <p:cNvPicPr>
            <a:picLocks noChangeAspect="1"/>
          </p:cNvPicPr>
          <p:nvPr/>
        </p:nvPicPr>
        <p:blipFill rotWithShape="1">
          <a:blip r:embed="rId4"/>
          <a:srcRect t="28980" b="26878"/>
          <a:stretch/>
        </p:blipFill>
        <p:spPr>
          <a:xfrm>
            <a:off x="1199456" y="4825833"/>
            <a:ext cx="9793088" cy="2042186"/>
          </a:xfrm>
          <a:prstGeom prst="rect">
            <a:avLst/>
          </a:prstGeom>
        </p:spPr>
      </p:pic>
      <p:sp>
        <p:nvSpPr>
          <p:cNvPr id="3" name="文本框 2">
            <a:extLst>
              <a:ext uri="{FF2B5EF4-FFF2-40B4-BE49-F238E27FC236}">
                <a16:creationId xmlns:a16="http://schemas.microsoft.com/office/drawing/2014/main" id="{C29634A8-6667-40F5-A8C2-38CEEBD2141A}"/>
              </a:ext>
            </a:extLst>
          </p:cNvPr>
          <p:cNvSpPr txBox="1"/>
          <p:nvPr/>
        </p:nvSpPr>
        <p:spPr>
          <a:xfrm>
            <a:off x="5879976" y="1484784"/>
            <a:ext cx="2699778"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卷积层和全连接层的数量</a:t>
            </a:r>
          </a:p>
        </p:txBody>
      </p:sp>
      <p:sp>
        <p:nvSpPr>
          <p:cNvPr id="6" name="文本框 5">
            <a:extLst>
              <a:ext uri="{FF2B5EF4-FFF2-40B4-BE49-F238E27FC236}">
                <a16:creationId xmlns:a16="http://schemas.microsoft.com/office/drawing/2014/main" id="{F871C86E-442B-46A9-86F3-3BA742CA8E82}"/>
              </a:ext>
            </a:extLst>
          </p:cNvPr>
          <p:cNvSpPr txBox="1"/>
          <p:nvPr/>
        </p:nvSpPr>
        <p:spPr>
          <a:xfrm>
            <a:off x="8071447" y="2239253"/>
            <a:ext cx="3866700"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每个</a:t>
            </a:r>
            <a:r>
              <a:rPr lang="en-US" altLang="zh-CN" dirty="0"/>
              <a:t>CONV</a:t>
            </a:r>
            <a:r>
              <a:rPr lang="zh-CN" altLang="en-US" dirty="0"/>
              <a:t>中核的数量、大小、步长</a:t>
            </a:r>
          </a:p>
        </p:txBody>
      </p:sp>
      <p:sp>
        <p:nvSpPr>
          <p:cNvPr id="7" name="文本框 6">
            <a:extLst>
              <a:ext uri="{FF2B5EF4-FFF2-40B4-BE49-F238E27FC236}">
                <a16:creationId xmlns:a16="http://schemas.microsoft.com/office/drawing/2014/main" id="{A3F8E71A-243B-44D5-A919-D3496728F86A}"/>
              </a:ext>
            </a:extLst>
          </p:cNvPr>
          <p:cNvSpPr txBox="1"/>
          <p:nvPr/>
        </p:nvSpPr>
        <p:spPr>
          <a:xfrm>
            <a:off x="4943872" y="2420888"/>
            <a:ext cx="2262158"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每个全连接层的宽度</a:t>
            </a:r>
          </a:p>
        </p:txBody>
      </p:sp>
      <p:sp>
        <p:nvSpPr>
          <p:cNvPr id="9" name="文本框 8">
            <a:extLst>
              <a:ext uri="{FF2B5EF4-FFF2-40B4-BE49-F238E27FC236}">
                <a16:creationId xmlns:a16="http://schemas.microsoft.com/office/drawing/2014/main" id="{FA96A40E-700D-4642-B026-A033E31AA3E9}"/>
              </a:ext>
            </a:extLst>
          </p:cNvPr>
          <p:cNvSpPr txBox="1"/>
          <p:nvPr/>
        </p:nvSpPr>
        <p:spPr>
          <a:xfrm>
            <a:off x="5326591" y="3909550"/>
            <a:ext cx="6233746"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zh-CN" altLang="en-US" dirty="0"/>
              <a:t>目前的</a:t>
            </a:r>
            <a:r>
              <a:rPr lang="en-US" altLang="zh-CN" dirty="0" err="1"/>
              <a:t>resnet</a:t>
            </a:r>
            <a:r>
              <a:rPr lang="en-US" altLang="zh-CN" dirty="0"/>
              <a:t>, </a:t>
            </a:r>
            <a:r>
              <a:rPr lang="en-US" altLang="zh-CN" dirty="0" err="1"/>
              <a:t>mobilenet</a:t>
            </a:r>
            <a:r>
              <a:rPr lang="zh-CN" altLang="en-US" dirty="0"/>
              <a:t>都是人工调超参数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68F4A1-6FEC-9443-ABBD-18D53B97715A}"/>
              </a:ext>
            </a:extLst>
          </p:cNvPr>
          <p:cNvSpPr txBox="1"/>
          <p:nvPr/>
        </p:nvSpPr>
        <p:spPr>
          <a:xfrm>
            <a:off x="191344" y="116632"/>
            <a:ext cx="4041876" cy="923330"/>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Super-net</a:t>
            </a:r>
            <a:r>
              <a:rPr kumimoji="1" lang="zh-CN" altLang="en-US" dirty="0">
                <a:latin typeface="Microsoft YaHei" panose="020B0503020204020204" pitchFamily="34" charset="-122"/>
                <a:ea typeface="Microsoft YaHei" panose="020B0503020204020204" pitchFamily="34" charset="-122"/>
              </a:rPr>
              <a:t>：寻找最优的神经网络结构</a:t>
            </a:r>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以 </a:t>
            </a:r>
            <a:r>
              <a:rPr kumimoji="1" lang="en-US" altLang="zh-CN" dirty="0">
                <a:latin typeface="Microsoft YaHei" panose="020B0503020204020204" pitchFamily="34" charset="-122"/>
                <a:ea typeface="Microsoft YaHei" panose="020B0503020204020204" pitchFamily="34" charset="-122"/>
              </a:rPr>
              <a:t>one</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Layer</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of Super-net</a:t>
            </a:r>
            <a:r>
              <a:rPr kumimoji="1" lang="zh-CN" altLang="en-US" dirty="0">
                <a:latin typeface="Microsoft YaHei" panose="020B0503020204020204" pitchFamily="34" charset="-122"/>
                <a:ea typeface="Microsoft YaHei" panose="020B0503020204020204" pitchFamily="34" charset="-122"/>
              </a:rPr>
              <a:t>为例</a:t>
            </a:r>
            <a:endParaRPr kumimoji="1" lang="en-US" altLang="zh-CN"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04B2EA2-A7A1-6D49-975D-F0B9A3DAE634}"/>
              </a:ext>
            </a:extLst>
          </p:cNvPr>
          <p:cNvPicPr>
            <a:picLocks noChangeAspect="1"/>
          </p:cNvPicPr>
          <p:nvPr/>
        </p:nvPicPr>
        <p:blipFill>
          <a:blip r:embed="rId3"/>
          <a:stretch>
            <a:fillRect/>
          </a:stretch>
        </p:blipFill>
        <p:spPr>
          <a:xfrm>
            <a:off x="911424" y="1124744"/>
            <a:ext cx="10200456" cy="4991922"/>
          </a:xfrm>
          <a:prstGeom prst="rect">
            <a:avLst/>
          </a:prstGeom>
        </p:spPr>
      </p:pic>
      <p:sp>
        <p:nvSpPr>
          <p:cNvPr id="4" name="矩形 3">
            <a:extLst>
              <a:ext uri="{FF2B5EF4-FFF2-40B4-BE49-F238E27FC236}">
                <a16:creationId xmlns:a16="http://schemas.microsoft.com/office/drawing/2014/main" id="{2B0B5C69-3069-EA42-A016-B452D92F16AB}"/>
              </a:ext>
            </a:extLst>
          </p:cNvPr>
          <p:cNvSpPr/>
          <p:nvPr/>
        </p:nvSpPr>
        <p:spPr>
          <a:xfrm>
            <a:off x="8904312" y="2780928"/>
            <a:ext cx="2880320" cy="646331"/>
          </a:xfrm>
          <a:prstGeom prst="rect">
            <a:avLst/>
          </a:prstGeom>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神经网络结构超参数目标：</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学习最优的Alpha</a:t>
            </a:r>
          </a:p>
        </p:txBody>
      </p:sp>
      <p:sp>
        <p:nvSpPr>
          <p:cNvPr id="5" name="object 1">
            <a:extLst>
              <a:ext uri="{FF2B5EF4-FFF2-40B4-BE49-F238E27FC236}">
                <a16:creationId xmlns:a16="http://schemas.microsoft.com/office/drawing/2014/main" id="{0E38A8D1-97CF-4D56-BE31-33EE00694FA5}"/>
              </a:ext>
            </a:extLst>
          </p:cNvPr>
          <p:cNvSpPr/>
          <p:nvPr/>
        </p:nvSpPr>
        <p:spPr>
          <a:xfrm>
            <a:off x="3863752" y="6116666"/>
            <a:ext cx="5616624" cy="553998"/>
          </a:xfrm>
          <a:prstGeom prst="rect">
            <a:avLst/>
          </a:prstGeom>
          <a:blipFill>
            <a:blip r:embed="rId4" cstate="print"/>
            <a:stretch>
              <a:fillRect/>
            </a:stretch>
          </a:blipFill>
        </p:spPr>
        <p:txBody>
          <a:bodyPr wrap="square" lIns="0" tIns="0" rIns="0" bIns="0" rtlCol="0">
            <a:spAutoFit/>
          </a:bodyPr>
          <a:lstStyle/>
          <a:p>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个候选模块并联，处理输入张量</a:t>
            </a:r>
            <a:r>
              <a:rPr lang="en-US" altLang="zh-CN" dirty="0">
                <a:solidFill>
                  <a:srgbClr val="0070C0"/>
                </a:solidFill>
                <a:latin typeface="微软雅黑" panose="020B0503020204020204" pitchFamily="34" charset="-122"/>
                <a:ea typeface="微软雅黑" panose="020B0503020204020204" pitchFamily="34" charset="-122"/>
              </a:rPr>
              <a:t>X</a:t>
            </a:r>
            <a:r>
              <a:rPr lang="zh-CN" altLang="en-US" dirty="0">
                <a:solidFill>
                  <a:srgbClr val="0070C0"/>
                </a:solidFill>
                <a:latin typeface="微软雅黑" panose="020B0503020204020204" pitchFamily="34" charset="-122"/>
                <a:ea typeface="微软雅黑" panose="020B0503020204020204" pitchFamily="34" charset="-122"/>
              </a:rPr>
              <a:t>，得到</a:t>
            </a:r>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个输出张量</a:t>
            </a:r>
            <a:r>
              <a:rPr lang="en-US" altLang="zh-CN" dirty="0">
                <a:solidFill>
                  <a:srgbClr val="0070C0"/>
                </a:solidFill>
                <a:latin typeface="微软雅黑" panose="020B0503020204020204" pitchFamily="34" charset="-122"/>
                <a:ea typeface="微软雅黑" panose="020B0503020204020204" pitchFamily="34" charset="-122"/>
              </a:rPr>
              <a:t>f</a:t>
            </a:r>
            <a:r>
              <a:rPr lang="zh-CN" altLang="en-US" dirty="0">
                <a:solidFill>
                  <a:srgbClr val="0070C0"/>
                </a:solidFill>
                <a:latin typeface="微软雅黑" panose="020B0503020204020204" pitchFamily="34" charset="-122"/>
                <a:ea typeface="微软雅黑" panose="020B0503020204020204" pitchFamily="34" charset="-122"/>
              </a:rPr>
              <a:t>，</a:t>
            </a:r>
            <a:r>
              <a:rPr lang="en-US" altLang="zh-CN" dirty="0">
                <a:solidFill>
                  <a:srgbClr val="0070C0"/>
                </a:solidFill>
                <a:latin typeface="微软雅黑" panose="020B0503020204020204" pitchFamily="34" charset="-122"/>
                <a:ea typeface="微软雅黑" panose="020B0503020204020204" pitchFamily="34" charset="-122"/>
              </a:rPr>
              <a:t>w</a:t>
            </a:r>
            <a:r>
              <a:rPr lang="zh-CN" altLang="en-US" dirty="0">
                <a:solidFill>
                  <a:srgbClr val="0070C0"/>
                </a:solidFill>
                <a:latin typeface="微软雅黑" panose="020B0503020204020204" pitchFamily="34" charset="-122"/>
                <a:ea typeface="微软雅黑" panose="020B0503020204020204" pitchFamily="34" charset="-122"/>
              </a:rPr>
              <a:t>代表每个模块的参数，加权的权重为</a:t>
            </a:r>
            <a:r>
              <a:rPr lang="el-GR" altLang="zh-CN" dirty="0">
                <a:solidFill>
                  <a:srgbClr val="0070C0"/>
                </a:solidFill>
                <a:latin typeface="微软雅黑" panose="020B0503020204020204" pitchFamily="34" charset="-122"/>
                <a:ea typeface="微软雅黑" panose="020B0503020204020204" pitchFamily="34" charset="-122"/>
              </a:rPr>
              <a:t>α</a:t>
            </a:r>
            <a:r>
              <a:rPr lang="zh-CN" altLang="en-US" dirty="0">
                <a:solidFill>
                  <a:srgbClr val="0070C0"/>
                </a:solidFill>
                <a:latin typeface="微软雅黑" panose="020B0503020204020204" pitchFamily="34" charset="-122"/>
                <a:ea typeface="微软雅黑" panose="020B0503020204020204" pitchFamily="34" charset="-122"/>
              </a:rPr>
              <a:t>，之和为</a:t>
            </a:r>
            <a:r>
              <a:rPr lang="en-US" altLang="zh-CN" dirty="0">
                <a:solidFill>
                  <a:srgbClr val="0070C0"/>
                </a:solidFill>
                <a:latin typeface="微软雅黑" panose="020B0503020204020204" pitchFamily="34" charset="-122"/>
                <a:ea typeface="微软雅黑" panose="020B0503020204020204" pitchFamily="34" charset="-122"/>
              </a:rPr>
              <a:t>1</a:t>
            </a:r>
            <a:endParaRPr dirty="0"/>
          </a:p>
        </p:txBody>
      </p:sp>
      <p:sp>
        <p:nvSpPr>
          <p:cNvPr id="6" name="object 1">
            <a:extLst>
              <a:ext uri="{FF2B5EF4-FFF2-40B4-BE49-F238E27FC236}">
                <a16:creationId xmlns:a16="http://schemas.microsoft.com/office/drawing/2014/main" id="{4B2B2078-6676-40B0-A9DB-81166613B3DB}"/>
              </a:ext>
            </a:extLst>
          </p:cNvPr>
          <p:cNvSpPr/>
          <p:nvPr/>
        </p:nvSpPr>
        <p:spPr>
          <a:xfrm>
            <a:off x="6838178" y="1124744"/>
            <a:ext cx="4387348" cy="276999"/>
          </a:xfrm>
          <a:prstGeom prst="rect">
            <a:avLst/>
          </a:prstGeom>
          <a:blipFill>
            <a:blip r:embed="rId4"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对参数</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求</a:t>
            </a:r>
            <a:r>
              <a:rPr lang="en-US" altLang="zh-CN" dirty="0" err="1">
                <a:solidFill>
                  <a:srgbClr val="0070C0"/>
                </a:solidFill>
                <a:latin typeface="微软雅黑" panose="020B0503020204020204" pitchFamily="34" charset="-122"/>
                <a:ea typeface="微软雅黑" panose="020B0503020204020204" pitchFamily="34" charset="-122"/>
              </a:rPr>
              <a:t>softmax</a:t>
            </a:r>
            <a:endParaRPr dirty="0"/>
          </a:p>
        </p:txBody>
      </p:sp>
    </p:spTree>
    <p:extLst>
      <p:ext uri="{BB962C8B-B14F-4D97-AF65-F5344CB8AC3E}">
        <p14:creationId xmlns:p14="http://schemas.microsoft.com/office/powerpoint/2010/main" val="2155053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54BF3E-AD86-C840-A28E-C4BF1DDFBA26}"/>
              </a:ext>
            </a:extLst>
          </p:cNvPr>
          <p:cNvPicPr>
            <a:picLocks noChangeAspect="1"/>
          </p:cNvPicPr>
          <p:nvPr/>
        </p:nvPicPr>
        <p:blipFill>
          <a:blip r:embed="rId2"/>
          <a:stretch>
            <a:fillRect/>
          </a:stretch>
        </p:blipFill>
        <p:spPr>
          <a:xfrm>
            <a:off x="52244" y="0"/>
            <a:ext cx="12087512" cy="6858000"/>
          </a:xfrm>
          <a:prstGeom prst="rect">
            <a:avLst/>
          </a:prstGeom>
        </p:spPr>
      </p:pic>
      <p:sp>
        <p:nvSpPr>
          <p:cNvPr id="3" name="object 1">
            <a:extLst>
              <a:ext uri="{FF2B5EF4-FFF2-40B4-BE49-F238E27FC236}">
                <a16:creationId xmlns:a16="http://schemas.microsoft.com/office/drawing/2014/main" id="{CA1C5D1E-1A40-4279-A368-24E14F18FB7C}"/>
              </a:ext>
            </a:extLst>
          </p:cNvPr>
          <p:cNvSpPr/>
          <p:nvPr/>
        </p:nvSpPr>
        <p:spPr>
          <a:xfrm>
            <a:off x="1199456" y="1196752"/>
            <a:ext cx="10513168" cy="276999"/>
          </a:xfrm>
          <a:prstGeom prst="rect">
            <a:avLst/>
          </a:prstGeom>
          <a:blipFill>
            <a:blip r:embed="rId3"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每层有</a:t>
            </a:r>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个模块并联，共</a:t>
            </a:r>
            <a:r>
              <a:rPr lang="en-US" altLang="zh-CN" dirty="0">
                <a:solidFill>
                  <a:srgbClr val="0070C0"/>
                </a:solidFill>
                <a:latin typeface="微软雅黑" panose="020B0503020204020204" pitchFamily="34" charset="-122"/>
                <a:ea typeface="微软雅黑" panose="020B0503020204020204" pitchFamily="34" charset="-122"/>
              </a:rPr>
              <a:t>20</a:t>
            </a:r>
            <a:r>
              <a:rPr lang="zh-CN" altLang="en-US" dirty="0">
                <a:solidFill>
                  <a:srgbClr val="0070C0"/>
                </a:solidFill>
                <a:latin typeface="微软雅黑" panose="020B0503020204020204" pitchFamily="34" charset="-122"/>
                <a:ea typeface="微软雅黑" panose="020B0503020204020204" pitchFamily="34" charset="-122"/>
              </a:rPr>
              <a:t>层，每层的参数不一样，</a:t>
            </a:r>
            <a:r>
              <a:rPr lang="en-US" altLang="zh-CN" dirty="0">
                <a:solidFill>
                  <a:srgbClr val="0070C0"/>
                </a:solidFill>
                <a:latin typeface="微软雅黑" panose="020B0503020204020204" pitchFamily="34" charset="-122"/>
                <a:ea typeface="微软雅黑" panose="020B0503020204020204" pitchFamily="34" charset="-122"/>
              </a:rPr>
              <a:t>20</a:t>
            </a:r>
            <a:r>
              <a:rPr lang="zh-CN" altLang="en-US" dirty="0">
                <a:solidFill>
                  <a:srgbClr val="0070C0"/>
                </a:solidFill>
                <a:latin typeface="微软雅黑" panose="020B0503020204020204" pitchFamily="34" charset="-122"/>
                <a:ea typeface="微软雅黑" panose="020B0503020204020204" pitchFamily="34" charset="-122"/>
              </a:rPr>
              <a:t>层之后可能有全连接、</a:t>
            </a:r>
            <a:r>
              <a:rPr lang="en-US" altLang="zh-CN" dirty="0">
                <a:solidFill>
                  <a:srgbClr val="0070C0"/>
                </a:solidFill>
                <a:latin typeface="微软雅黑" panose="020B0503020204020204" pitchFamily="34" charset="-122"/>
                <a:ea typeface="微软雅黑" panose="020B0503020204020204" pitchFamily="34" charset="-122"/>
              </a:rPr>
              <a:t>pooling</a:t>
            </a:r>
            <a:r>
              <a:rPr lang="zh-CN" altLang="en-US" dirty="0">
                <a:solidFill>
                  <a:srgbClr val="0070C0"/>
                </a:solidFill>
                <a:latin typeface="微软雅黑" panose="020B0503020204020204" pitchFamily="34" charset="-122"/>
                <a:ea typeface="微软雅黑" panose="020B0503020204020204" pitchFamily="34" charset="-122"/>
              </a:rPr>
              <a:t>层（用户手动调）</a:t>
            </a:r>
            <a:endParaRPr dirty="0"/>
          </a:p>
        </p:txBody>
      </p:sp>
    </p:spTree>
    <p:extLst>
      <p:ext uri="{BB962C8B-B14F-4D97-AF65-F5344CB8AC3E}">
        <p14:creationId xmlns:p14="http://schemas.microsoft.com/office/powerpoint/2010/main" val="3315779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2DB434-B75E-A14E-AB44-1C1B4E6B1818}"/>
              </a:ext>
            </a:extLst>
          </p:cNvPr>
          <p:cNvPicPr>
            <a:picLocks noChangeAspect="1"/>
          </p:cNvPicPr>
          <p:nvPr/>
        </p:nvPicPr>
        <p:blipFill>
          <a:blip r:embed="rId2"/>
          <a:stretch>
            <a:fillRect/>
          </a:stretch>
        </p:blipFill>
        <p:spPr>
          <a:xfrm>
            <a:off x="1055440" y="0"/>
            <a:ext cx="9384704" cy="5015200"/>
          </a:xfrm>
          <a:prstGeom prst="rect">
            <a:avLst/>
          </a:prstGeom>
        </p:spPr>
      </p:pic>
      <p:pic>
        <p:nvPicPr>
          <p:cNvPr id="3" name="图片 2">
            <a:extLst>
              <a:ext uri="{FF2B5EF4-FFF2-40B4-BE49-F238E27FC236}">
                <a16:creationId xmlns:a16="http://schemas.microsoft.com/office/drawing/2014/main" id="{B6ADC3DA-CCA8-A341-9320-62A9D3048685}"/>
              </a:ext>
            </a:extLst>
          </p:cNvPr>
          <p:cNvPicPr>
            <a:picLocks noChangeAspect="1"/>
          </p:cNvPicPr>
          <p:nvPr/>
        </p:nvPicPr>
        <p:blipFill>
          <a:blip r:embed="rId3"/>
          <a:stretch>
            <a:fillRect/>
          </a:stretch>
        </p:blipFill>
        <p:spPr>
          <a:xfrm>
            <a:off x="2999656" y="4165599"/>
            <a:ext cx="4859784" cy="2692401"/>
          </a:xfrm>
          <a:prstGeom prst="rect">
            <a:avLst/>
          </a:prstGeom>
        </p:spPr>
      </p:pic>
      <p:sp>
        <p:nvSpPr>
          <p:cNvPr id="4" name="object 1">
            <a:extLst>
              <a:ext uri="{FF2B5EF4-FFF2-40B4-BE49-F238E27FC236}">
                <a16:creationId xmlns:a16="http://schemas.microsoft.com/office/drawing/2014/main" id="{4FD19D58-BF7C-41BC-82E8-EACADF270D2B}"/>
              </a:ext>
            </a:extLst>
          </p:cNvPr>
          <p:cNvSpPr/>
          <p:nvPr/>
        </p:nvSpPr>
        <p:spPr>
          <a:xfrm>
            <a:off x="8246470" y="1268760"/>
            <a:ext cx="3682178" cy="553998"/>
          </a:xfrm>
          <a:prstGeom prst="rect">
            <a:avLst/>
          </a:prstGeom>
          <a:blipFill>
            <a:blip r:embed="rId4" cstate="print"/>
            <a:stretch>
              <a:fillRect/>
            </a:stretch>
          </a:blipFill>
        </p:spPr>
        <p:txBody>
          <a:bodyPr wrap="square" lIns="0" tIns="0" rIns="0" bIns="0"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研究一层：</a:t>
            </a:r>
            <a:r>
              <a:rPr lang="en-US" altLang="zh-CN" dirty="0">
                <a:solidFill>
                  <a:srgbClr val="0070C0"/>
                </a:solidFill>
                <a:latin typeface="微软雅黑" panose="020B0503020204020204" pitchFamily="34" charset="-122"/>
                <a:ea typeface="微软雅黑" panose="020B0503020204020204" pitchFamily="34" charset="-122"/>
              </a:rPr>
              <a:t>9</a:t>
            </a:r>
            <a:r>
              <a:rPr lang="zh-CN" altLang="en-US" dirty="0">
                <a:solidFill>
                  <a:srgbClr val="0070C0"/>
                </a:solidFill>
                <a:latin typeface="微软雅黑" panose="020B0503020204020204" pitchFamily="34" charset="-122"/>
                <a:ea typeface="微软雅黑" panose="020B0503020204020204" pitchFamily="34" charset="-122"/>
              </a:rPr>
              <a:t>个模块有各自的参数</a:t>
            </a:r>
            <a:r>
              <a:rPr lang="en-US" altLang="zh-CN" dirty="0">
                <a:solidFill>
                  <a:srgbClr val="0070C0"/>
                </a:solidFill>
                <a:latin typeface="微软雅黑" panose="020B0503020204020204" pitchFamily="34" charset="-122"/>
                <a:ea typeface="微软雅黑" panose="020B0503020204020204" pitchFamily="34" charset="-122"/>
              </a:rPr>
              <a:t>w</a:t>
            </a:r>
          </a:p>
          <a:p>
            <a:r>
              <a:rPr lang="zh-CN" altLang="en-US" dirty="0">
                <a:solidFill>
                  <a:srgbClr val="0070C0"/>
                </a:solidFill>
                <a:latin typeface="微软雅黑" panose="020B0503020204020204" pitchFamily="34" charset="-122"/>
                <a:ea typeface="微软雅黑" panose="020B0503020204020204" pitchFamily="34" charset="-122"/>
              </a:rPr>
              <a:t>决定模块权重</a:t>
            </a:r>
            <a:r>
              <a:rPr lang="el-GR" altLang="zh-CN" dirty="0">
                <a:solidFill>
                  <a:srgbClr val="0070C0"/>
                </a:solidFill>
                <a:latin typeface="微软雅黑" panose="020B0503020204020204" pitchFamily="34" charset="-122"/>
                <a:ea typeface="微软雅黑" panose="020B0503020204020204" pitchFamily="34" charset="-122"/>
              </a:rPr>
              <a:t>α</a:t>
            </a:r>
            <a:r>
              <a:rPr lang="en-US" altLang="zh-CN" dirty="0">
                <a:solidFill>
                  <a:srgbClr val="0070C0"/>
                </a:solidFill>
                <a:latin typeface="微软雅黑" panose="020B0503020204020204" pitchFamily="34" charset="-122"/>
                <a:ea typeface="微软雅黑" panose="020B0503020204020204" pitchFamily="34" charset="-122"/>
              </a:rPr>
              <a:t> </a:t>
            </a:r>
            <a:r>
              <a:rPr lang="zh-CN" altLang="en-US" dirty="0">
                <a:solidFill>
                  <a:srgbClr val="0070C0"/>
                </a:solidFill>
                <a:latin typeface="微软雅黑" panose="020B0503020204020204" pitchFamily="34" charset="-122"/>
                <a:ea typeface="微软雅黑" panose="020B0503020204020204" pitchFamily="34" charset="-122"/>
              </a:rPr>
              <a:t>的参数为</a:t>
            </a:r>
            <a:r>
              <a:rPr lang="el-GR" altLang="zh-CN" dirty="0">
                <a:solidFill>
                  <a:srgbClr val="0070C0"/>
                </a:solidFill>
                <a:latin typeface="微软雅黑" panose="020B0503020204020204" pitchFamily="34" charset="-122"/>
                <a:ea typeface="微软雅黑" panose="020B0503020204020204" pitchFamily="34" charset="-122"/>
              </a:rPr>
              <a:t> θ</a:t>
            </a:r>
            <a:endParaRPr dirty="0"/>
          </a:p>
        </p:txBody>
      </p:sp>
      <p:sp>
        <p:nvSpPr>
          <p:cNvPr id="6" name="文本框 5">
            <a:extLst>
              <a:ext uri="{FF2B5EF4-FFF2-40B4-BE49-F238E27FC236}">
                <a16:creationId xmlns:a16="http://schemas.microsoft.com/office/drawing/2014/main" id="{6FAF3EF4-E780-40F6-9B1F-A0EEFFE66F42}"/>
              </a:ext>
            </a:extLst>
          </p:cNvPr>
          <p:cNvSpPr txBox="1"/>
          <p:nvPr/>
        </p:nvSpPr>
        <p:spPr>
          <a:xfrm>
            <a:off x="8724794" y="3287067"/>
            <a:ext cx="2725530" cy="369332"/>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每层之间不共享参数</a:t>
            </a:r>
            <a:endParaRPr lang="zh-CN" altLang="en-US" dirty="0"/>
          </a:p>
        </p:txBody>
      </p:sp>
      <p:sp>
        <p:nvSpPr>
          <p:cNvPr id="7" name="文本框 6">
            <a:extLst>
              <a:ext uri="{FF2B5EF4-FFF2-40B4-BE49-F238E27FC236}">
                <a16:creationId xmlns:a16="http://schemas.microsoft.com/office/drawing/2014/main" id="{AFEC685A-10CA-4AD8-942B-B926FEBDC76A}"/>
              </a:ext>
            </a:extLst>
          </p:cNvPr>
          <p:cNvSpPr txBox="1"/>
          <p:nvPr/>
        </p:nvSpPr>
        <p:spPr>
          <a:xfrm>
            <a:off x="8035331" y="4581128"/>
            <a:ext cx="4104456" cy="369332"/>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用上下标来表示参数张量</a:t>
            </a:r>
            <a:r>
              <a:rPr lang="en-US" altLang="zh-CN" dirty="0">
                <a:solidFill>
                  <a:srgbClr val="0070C0"/>
                </a:solidFill>
                <a:latin typeface="微软雅黑" panose="020B0503020204020204" pitchFamily="34" charset="-122"/>
                <a:ea typeface="微软雅黑" panose="020B0503020204020204" pitchFamily="34" charset="-122"/>
              </a:rPr>
              <a:t>W</a:t>
            </a:r>
            <a:r>
              <a:rPr lang="zh-CN" altLang="en-US" dirty="0">
                <a:solidFill>
                  <a:srgbClr val="0070C0"/>
                </a:solidFill>
                <a:latin typeface="微软雅黑" panose="020B0503020204020204" pitchFamily="34" charset="-122"/>
                <a:ea typeface="微软雅黑" panose="020B0503020204020204" pitchFamily="34" charset="-122"/>
              </a:rPr>
              <a:t>和标量</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2566350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6E2A0E8-30C7-0546-8DC5-1E762C4A957F}"/>
              </a:ext>
            </a:extLst>
          </p:cNvPr>
          <p:cNvPicPr>
            <a:picLocks noChangeAspect="1"/>
          </p:cNvPicPr>
          <p:nvPr/>
        </p:nvPicPr>
        <p:blipFill>
          <a:blip r:embed="rId2"/>
          <a:stretch>
            <a:fillRect/>
          </a:stretch>
        </p:blipFill>
        <p:spPr>
          <a:xfrm>
            <a:off x="3644280" y="44624"/>
            <a:ext cx="4903440" cy="642734"/>
          </a:xfrm>
          <a:prstGeom prst="rect">
            <a:avLst/>
          </a:prstGeom>
        </p:spPr>
      </p:pic>
      <p:pic>
        <p:nvPicPr>
          <p:cNvPr id="4" name="图片 3">
            <a:extLst>
              <a:ext uri="{FF2B5EF4-FFF2-40B4-BE49-F238E27FC236}">
                <a16:creationId xmlns:a16="http://schemas.microsoft.com/office/drawing/2014/main" id="{96E1AECA-21E6-834B-9F78-B073C5502E8B}"/>
              </a:ext>
            </a:extLst>
          </p:cNvPr>
          <p:cNvPicPr>
            <a:picLocks noChangeAspect="1"/>
          </p:cNvPicPr>
          <p:nvPr/>
        </p:nvPicPr>
        <p:blipFill>
          <a:blip r:embed="rId3"/>
          <a:stretch>
            <a:fillRect/>
          </a:stretch>
        </p:blipFill>
        <p:spPr>
          <a:xfrm>
            <a:off x="1847528" y="908721"/>
            <a:ext cx="8784976" cy="4447670"/>
          </a:xfrm>
          <a:prstGeom prst="rect">
            <a:avLst/>
          </a:prstGeom>
        </p:spPr>
      </p:pic>
      <p:pic>
        <p:nvPicPr>
          <p:cNvPr id="5" name="图片 4">
            <a:extLst>
              <a:ext uri="{FF2B5EF4-FFF2-40B4-BE49-F238E27FC236}">
                <a16:creationId xmlns:a16="http://schemas.microsoft.com/office/drawing/2014/main" id="{31EAF39C-3DE4-7A44-803D-098420AC9321}"/>
              </a:ext>
            </a:extLst>
          </p:cNvPr>
          <p:cNvPicPr>
            <a:picLocks noChangeAspect="1"/>
          </p:cNvPicPr>
          <p:nvPr/>
        </p:nvPicPr>
        <p:blipFill rotWithShape="1">
          <a:blip r:embed="rId4"/>
          <a:srcRect b="4232"/>
          <a:stretch/>
        </p:blipFill>
        <p:spPr>
          <a:xfrm>
            <a:off x="1991544" y="5301624"/>
            <a:ext cx="7998797" cy="1511752"/>
          </a:xfrm>
          <a:prstGeom prst="rect">
            <a:avLst/>
          </a:prstGeom>
        </p:spPr>
      </p:pic>
      <p:sp>
        <p:nvSpPr>
          <p:cNvPr id="7" name="矩形 6">
            <a:extLst>
              <a:ext uri="{FF2B5EF4-FFF2-40B4-BE49-F238E27FC236}">
                <a16:creationId xmlns:a16="http://schemas.microsoft.com/office/drawing/2014/main" id="{0CD09178-0FB3-6148-BB41-D1456A368F13}"/>
              </a:ext>
            </a:extLst>
          </p:cNvPr>
          <p:cNvSpPr/>
          <p:nvPr/>
        </p:nvSpPr>
        <p:spPr>
          <a:xfrm>
            <a:off x="8904312" y="3717032"/>
            <a:ext cx="3287688" cy="1569660"/>
          </a:xfrm>
          <a:prstGeom prst="rect">
            <a:avLst/>
          </a:prstGeom>
        </p:spPr>
        <p:txBody>
          <a:bodyPr wrap="square">
            <a:spAutoFit/>
          </a:bodyPr>
          <a:lstStyle/>
          <a:p>
            <a:r>
              <a:rPr lang="zh-CN" altLang="en-US" sz="1600" dirty="0">
                <a:solidFill>
                  <a:srgbClr val="00B050"/>
                </a:solidFill>
                <a:latin typeface="微软雅黑" panose="020B0503020204020204" pitchFamily="34" charset="-122"/>
                <a:ea typeface="微软雅黑" panose="020B0503020204020204" pitchFamily="34" charset="-122"/>
              </a:rPr>
              <a:t>目标函数</a:t>
            </a:r>
            <a:r>
              <a:rPr lang="en-US" altLang="zh-CN" sz="1600" dirty="0">
                <a:solidFill>
                  <a:srgbClr val="00B050"/>
                </a:solidFill>
                <a:latin typeface="微软雅黑" panose="020B0503020204020204" pitchFamily="34" charset="-122"/>
                <a:ea typeface="微软雅黑" panose="020B0503020204020204" pitchFamily="34" charset="-122"/>
              </a:rPr>
              <a:t>Loss</a:t>
            </a:r>
            <a:r>
              <a:rPr lang="zh-CN" altLang="en-US" sz="1600" dirty="0">
                <a:solidFill>
                  <a:srgbClr val="00B050"/>
                </a:solidFill>
                <a:latin typeface="微软雅黑" panose="020B0503020204020204" pitchFamily="34" charset="-122"/>
                <a:ea typeface="微软雅黑" panose="020B0503020204020204" pitchFamily="34" charset="-122"/>
              </a:rPr>
              <a:t>关于参数</a:t>
            </a:r>
            <a:r>
              <a:rPr lang="el-GR" altLang="zh-CN" sz="1600" dirty="0">
                <a:solidFill>
                  <a:srgbClr val="00B050"/>
                </a:solidFill>
                <a:latin typeface="微软雅黑" panose="020B0503020204020204" pitchFamily="34" charset="-122"/>
                <a:ea typeface="微软雅黑" panose="020B0503020204020204" pitchFamily="34" charset="-122"/>
              </a:rPr>
              <a:t>θ</a:t>
            </a:r>
            <a:r>
              <a:rPr lang="zh-CN" altLang="en-US" sz="1600" dirty="0">
                <a:solidFill>
                  <a:srgbClr val="00B050"/>
                </a:solidFill>
                <a:latin typeface="微软雅黑" panose="020B0503020204020204" pitchFamily="34" charset="-122"/>
                <a:ea typeface="微软雅黑" panose="020B0503020204020204" pitchFamily="34" charset="-122"/>
              </a:rPr>
              <a:t>可微：</a:t>
            </a:r>
            <a:endParaRPr lang="en-US" altLang="zh-CN" sz="1600" dirty="0">
              <a:solidFill>
                <a:srgbClr val="00B050"/>
              </a:solidFill>
              <a:latin typeface="微软雅黑" panose="020B0503020204020204" pitchFamily="34" charset="-122"/>
              <a:ea typeface="微软雅黑" panose="020B0503020204020204" pitchFamily="34" charset="-122"/>
            </a:endParaRPr>
          </a:p>
          <a:p>
            <a:r>
              <a:rPr lang="zh-CN" altLang="en-US" sz="1600" dirty="0">
                <a:solidFill>
                  <a:srgbClr val="00B050"/>
                </a:solidFill>
                <a:latin typeface="微软雅黑" panose="020B0503020204020204" pitchFamily="34" charset="-122"/>
                <a:ea typeface="微软雅黑" panose="020B0503020204020204" pitchFamily="34" charset="-122"/>
              </a:rPr>
              <a:t>做反向传播，求损失函数</a:t>
            </a:r>
            <a:r>
              <a:rPr lang="en-US" altLang="zh-CN" sz="1600" dirty="0">
                <a:solidFill>
                  <a:srgbClr val="00B050"/>
                </a:solidFill>
                <a:latin typeface="微软雅黑" panose="020B0503020204020204" pitchFamily="34" charset="-122"/>
                <a:ea typeface="微软雅黑" panose="020B0503020204020204" pitchFamily="34" charset="-122"/>
              </a:rPr>
              <a:t>Loss</a:t>
            </a:r>
            <a:r>
              <a:rPr lang="zh-CN" altLang="en-US" sz="1600" dirty="0">
                <a:solidFill>
                  <a:srgbClr val="00B050"/>
                </a:solidFill>
                <a:latin typeface="微软雅黑" panose="020B0503020204020204" pitchFamily="34" charset="-122"/>
                <a:ea typeface="微软雅黑" panose="020B0503020204020204" pitchFamily="34" charset="-122"/>
              </a:rPr>
              <a:t>关于</a:t>
            </a:r>
            <a:r>
              <a:rPr lang="el-GR" altLang="zh-CN" sz="1600" dirty="0">
                <a:solidFill>
                  <a:srgbClr val="00B050"/>
                </a:solidFill>
                <a:latin typeface="微软雅黑" panose="020B0503020204020204" pitchFamily="34" charset="-122"/>
                <a:ea typeface="微软雅黑" panose="020B0503020204020204" pitchFamily="34" charset="-122"/>
              </a:rPr>
              <a:t>θ</a:t>
            </a:r>
            <a:r>
              <a:rPr lang="zh-CN" altLang="en-US" sz="1600" dirty="0">
                <a:solidFill>
                  <a:srgbClr val="00B050"/>
                </a:solidFill>
                <a:latin typeface="微软雅黑" panose="020B0503020204020204" pitchFamily="34" charset="-122"/>
                <a:ea typeface="微软雅黑" panose="020B0503020204020204" pitchFamily="34" charset="-122"/>
              </a:rPr>
              <a:t>的梯度，用梯度来更新参数</a:t>
            </a:r>
            <a:r>
              <a:rPr lang="el-GR" altLang="zh-CN" sz="1600" dirty="0">
                <a:solidFill>
                  <a:srgbClr val="00B050"/>
                </a:solidFill>
                <a:latin typeface="微软雅黑" panose="020B0503020204020204" pitchFamily="34" charset="-122"/>
                <a:ea typeface="微软雅黑" panose="020B0503020204020204" pitchFamily="34" charset="-122"/>
              </a:rPr>
              <a:t>θ</a:t>
            </a:r>
            <a:r>
              <a:rPr lang="en-US" altLang="zh-CN" sz="1600" dirty="0">
                <a:solidFill>
                  <a:srgbClr val="00B050"/>
                </a:solidFill>
                <a:latin typeface="微软雅黑" panose="020B0503020204020204" pitchFamily="34" charset="-122"/>
                <a:ea typeface="微软雅黑" panose="020B0503020204020204" pitchFamily="34" charset="-122"/>
              </a:rPr>
              <a:t> </a:t>
            </a:r>
            <a:r>
              <a:rPr lang="zh-CN" altLang="en-US" sz="1600" dirty="0">
                <a:solidFill>
                  <a:srgbClr val="00B050"/>
                </a:solidFill>
                <a:latin typeface="微软雅黑" panose="020B0503020204020204" pitchFamily="34" charset="-122"/>
                <a:ea typeface="微软雅黑" panose="020B0503020204020204" pitchFamily="34" charset="-122"/>
              </a:rPr>
              <a:t>，从而学习出参数</a:t>
            </a:r>
            <a:r>
              <a:rPr lang="el-GR" altLang="zh-CN" sz="1600" dirty="0">
                <a:solidFill>
                  <a:srgbClr val="00B050"/>
                </a:solidFill>
                <a:latin typeface="微软雅黑" panose="020B0503020204020204" pitchFamily="34" charset="-122"/>
                <a:ea typeface="微软雅黑" panose="020B0503020204020204" pitchFamily="34" charset="-122"/>
              </a:rPr>
              <a:t>θ </a:t>
            </a:r>
            <a:endParaRPr lang="en-US" altLang="zh-CN" sz="1600" dirty="0">
              <a:solidFill>
                <a:srgbClr val="00B050"/>
              </a:solidFill>
              <a:latin typeface="微软雅黑" panose="020B0503020204020204" pitchFamily="34" charset="-122"/>
              <a:ea typeface="微软雅黑" panose="020B0503020204020204" pitchFamily="34" charset="-122"/>
            </a:endParaRPr>
          </a:p>
          <a:p>
            <a:r>
              <a:rPr lang="zh-CN" altLang="en-US" sz="1600" dirty="0">
                <a:solidFill>
                  <a:srgbClr val="00B050"/>
                </a:solidFill>
                <a:latin typeface="微软雅黑" panose="020B0503020204020204" pitchFamily="34" charset="-122"/>
                <a:ea typeface="微软雅黑" panose="020B0503020204020204" pitchFamily="34" charset="-122"/>
              </a:rPr>
              <a:t>对</a:t>
            </a:r>
            <a:r>
              <a:rPr lang="el-GR" altLang="zh-CN" sz="1600" dirty="0">
                <a:solidFill>
                  <a:srgbClr val="00B050"/>
                </a:solidFill>
                <a:latin typeface="微软雅黑" panose="020B0503020204020204" pitchFamily="34" charset="-122"/>
                <a:ea typeface="微软雅黑" panose="020B0503020204020204" pitchFamily="34" charset="-122"/>
              </a:rPr>
              <a:t>θ</a:t>
            </a:r>
            <a:r>
              <a:rPr lang="en-US" altLang="zh-CN" sz="1600" dirty="0">
                <a:solidFill>
                  <a:srgbClr val="00B050"/>
                </a:solidFill>
                <a:latin typeface="微软雅黑" panose="020B0503020204020204" pitchFamily="34" charset="-122"/>
                <a:ea typeface="微软雅黑" panose="020B0503020204020204" pitchFamily="34" charset="-122"/>
              </a:rPr>
              <a:t> </a:t>
            </a:r>
            <a:r>
              <a:rPr lang="zh-CN" altLang="en-US" sz="1600" dirty="0">
                <a:solidFill>
                  <a:srgbClr val="00B050"/>
                </a:solidFill>
                <a:latin typeface="微软雅黑" panose="020B0503020204020204" pitchFamily="34" charset="-122"/>
                <a:ea typeface="微软雅黑" panose="020B0503020204020204" pitchFamily="34" charset="-122"/>
              </a:rPr>
              <a:t>做</a:t>
            </a:r>
            <a:r>
              <a:rPr lang="en" altLang="zh-CN" sz="1600" dirty="0" err="1">
                <a:solidFill>
                  <a:srgbClr val="00B050"/>
                </a:solidFill>
                <a:latin typeface="微软雅黑" panose="020B0503020204020204" pitchFamily="34" charset="-122"/>
                <a:ea typeface="微软雅黑" panose="020B0503020204020204" pitchFamily="34" charset="-122"/>
              </a:rPr>
              <a:t>softmax</a:t>
            </a:r>
            <a:r>
              <a:rPr lang="zh-CN" altLang="en-US" sz="1600" dirty="0">
                <a:solidFill>
                  <a:srgbClr val="00B050"/>
                </a:solidFill>
                <a:latin typeface="微软雅黑" panose="020B0503020204020204" pitchFamily="34" charset="-122"/>
                <a:ea typeface="微软雅黑" panose="020B0503020204020204" pitchFamily="34" charset="-122"/>
              </a:rPr>
              <a:t>变换即可求出模型权重</a:t>
            </a:r>
            <a:r>
              <a:rPr lang="el-GR" altLang="zh-CN" sz="1600" dirty="0">
                <a:solidFill>
                  <a:srgbClr val="00B050"/>
                </a:solidFill>
                <a:latin typeface="微软雅黑" panose="020B0503020204020204" pitchFamily="34" charset="-122"/>
                <a:ea typeface="微软雅黑" panose="020B0503020204020204" pitchFamily="34" charset="-122"/>
              </a:rPr>
              <a:t>α</a:t>
            </a:r>
            <a:r>
              <a:rPr lang="zh-CN" altLang="en" sz="1600" dirty="0">
                <a:solidFill>
                  <a:srgbClr val="00B050"/>
                </a:solidFill>
                <a:latin typeface="微软雅黑" panose="020B0503020204020204" pitchFamily="34" charset="-122"/>
                <a:ea typeface="微软雅黑" panose="020B0503020204020204" pitchFamily="34" charset="-122"/>
              </a:rPr>
              <a:t>，</a:t>
            </a:r>
            <a:r>
              <a:rPr lang="zh-CN" altLang="en-US" sz="1600" dirty="0">
                <a:solidFill>
                  <a:srgbClr val="00B050"/>
                </a:solidFill>
                <a:latin typeface="微软雅黑" panose="020B0503020204020204" pitchFamily="34" charset="-122"/>
                <a:ea typeface="微软雅黑" panose="020B0503020204020204" pitchFamily="34" charset="-122"/>
              </a:rPr>
              <a:t>从而确定选用哪一个模块。</a:t>
            </a:r>
          </a:p>
        </p:txBody>
      </p:sp>
      <p:sp>
        <p:nvSpPr>
          <p:cNvPr id="8" name="文本框 7">
            <a:extLst>
              <a:ext uri="{FF2B5EF4-FFF2-40B4-BE49-F238E27FC236}">
                <a16:creationId xmlns:a16="http://schemas.microsoft.com/office/drawing/2014/main" id="{96BBEFCE-6D4B-4B83-B889-1D184804FFD6}"/>
              </a:ext>
            </a:extLst>
          </p:cNvPr>
          <p:cNvSpPr txBox="1"/>
          <p:nvPr/>
        </p:nvSpPr>
        <p:spPr>
          <a:xfrm>
            <a:off x="7176120" y="1890715"/>
            <a:ext cx="2802404" cy="369332"/>
          </a:xfrm>
          <a:prstGeom prst="rect">
            <a:avLst/>
          </a:prstGeom>
          <a:noFill/>
        </p:spPr>
        <p:txBody>
          <a:bodyPr wrap="square">
            <a:spAutoFit/>
          </a:bodyPr>
          <a:lstStyle/>
          <a:p>
            <a:r>
              <a:rPr lang="en-US" altLang="zh-CN" dirty="0">
                <a:solidFill>
                  <a:srgbClr val="0070C0"/>
                </a:solidFill>
                <a:latin typeface="微软雅黑" panose="020B0503020204020204" pitchFamily="34" charset="-122"/>
                <a:ea typeface="微软雅黑" panose="020B0503020204020204" pitchFamily="34" charset="-122"/>
              </a:rPr>
              <a:t>W</a:t>
            </a:r>
            <a:r>
              <a:rPr lang="zh-CN" altLang="en-US" dirty="0">
                <a:solidFill>
                  <a:srgbClr val="0070C0"/>
                </a:solidFill>
                <a:latin typeface="微软雅黑" panose="020B0503020204020204" pitchFamily="34" charset="-122"/>
                <a:ea typeface="微软雅黑" panose="020B0503020204020204" pitchFamily="34" charset="-122"/>
              </a:rPr>
              <a:t>，</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是</a:t>
            </a:r>
            <a:r>
              <a:rPr lang="en-US" altLang="zh-CN" dirty="0">
                <a:solidFill>
                  <a:srgbClr val="0070C0"/>
                </a:solidFill>
                <a:latin typeface="微软雅黑" panose="020B0503020204020204" pitchFamily="34" charset="-122"/>
                <a:ea typeface="微软雅黑" panose="020B0503020204020204" pitchFamily="34" charset="-122"/>
              </a:rPr>
              <a:t>super-net</a:t>
            </a:r>
            <a:r>
              <a:rPr lang="zh-CN" altLang="en-US" dirty="0">
                <a:solidFill>
                  <a:srgbClr val="0070C0"/>
                </a:solidFill>
                <a:latin typeface="微软雅黑" panose="020B0503020204020204" pitchFamily="34" charset="-122"/>
                <a:ea typeface="微软雅黑" panose="020B0503020204020204" pitchFamily="34" charset="-122"/>
              </a:rPr>
              <a:t>的参数</a:t>
            </a:r>
            <a:endParaRPr lang="zh-CN" altLang="en-US" dirty="0"/>
          </a:p>
        </p:txBody>
      </p:sp>
      <p:sp>
        <p:nvSpPr>
          <p:cNvPr id="9" name="文本框 8">
            <a:extLst>
              <a:ext uri="{FF2B5EF4-FFF2-40B4-BE49-F238E27FC236}">
                <a16:creationId xmlns:a16="http://schemas.microsoft.com/office/drawing/2014/main" id="{4B7E36C3-9002-4361-8AFE-87F4C64C8555}"/>
              </a:ext>
            </a:extLst>
          </p:cNvPr>
          <p:cNvSpPr txBox="1"/>
          <p:nvPr/>
        </p:nvSpPr>
        <p:spPr>
          <a:xfrm>
            <a:off x="7176120" y="1076553"/>
            <a:ext cx="4320480" cy="646331"/>
          </a:xfrm>
          <a:prstGeom prst="rect">
            <a:avLst/>
          </a:prstGeom>
          <a:noFill/>
        </p:spPr>
        <p:txBody>
          <a:bodyPr wrap="square">
            <a:spAutoFit/>
          </a:bodyPr>
          <a:lstStyle/>
          <a:p>
            <a:r>
              <a:rPr lang="en-US" altLang="zh-CN" dirty="0">
                <a:solidFill>
                  <a:srgbClr val="0070C0"/>
                </a:solidFill>
                <a:latin typeface="微软雅黑" panose="020B0503020204020204" pitchFamily="34" charset="-122"/>
                <a:ea typeface="微软雅黑" panose="020B0503020204020204" pitchFamily="34" charset="-122"/>
              </a:rPr>
              <a:t>P: </a:t>
            </a:r>
            <a:r>
              <a:rPr lang="zh-CN" altLang="en-US" dirty="0">
                <a:solidFill>
                  <a:srgbClr val="0070C0"/>
                </a:solidFill>
                <a:latin typeface="微软雅黑" panose="020B0503020204020204" pitchFamily="34" charset="-122"/>
                <a:ea typeface="微软雅黑" panose="020B0503020204020204" pitchFamily="34" charset="-122"/>
              </a:rPr>
              <a:t>经过</a:t>
            </a:r>
            <a:r>
              <a:rPr lang="en-US" altLang="zh-CN" dirty="0">
                <a:solidFill>
                  <a:srgbClr val="0070C0"/>
                </a:solidFill>
                <a:latin typeface="微软雅黑" panose="020B0503020204020204" pitchFamily="34" charset="-122"/>
                <a:ea typeface="微软雅黑" panose="020B0503020204020204" pitchFamily="34" charset="-122"/>
              </a:rPr>
              <a:t>20</a:t>
            </a:r>
            <a:r>
              <a:rPr lang="zh-CN" altLang="en-US" dirty="0">
                <a:solidFill>
                  <a:srgbClr val="0070C0"/>
                </a:solidFill>
                <a:latin typeface="微软雅黑" panose="020B0503020204020204" pitchFamily="34" charset="-122"/>
                <a:ea typeface="微软雅黑" panose="020B0503020204020204" pitchFamily="34" charset="-122"/>
              </a:rPr>
              <a:t>层</a:t>
            </a:r>
            <a:r>
              <a:rPr lang="en-US" altLang="zh-CN" dirty="0">
                <a:solidFill>
                  <a:srgbClr val="0070C0"/>
                </a:solidFill>
                <a:latin typeface="微软雅黑" panose="020B0503020204020204" pitchFamily="34" charset="-122"/>
                <a:ea typeface="微软雅黑" panose="020B0503020204020204" pitchFamily="34" charset="-122"/>
              </a:rPr>
              <a:t>super-net</a:t>
            </a:r>
            <a:r>
              <a:rPr lang="zh-CN" altLang="en-US" dirty="0">
                <a:solidFill>
                  <a:srgbClr val="0070C0"/>
                </a:solidFill>
                <a:latin typeface="微软雅黑" panose="020B0503020204020204" pitchFamily="34" charset="-122"/>
                <a:ea typeface="微软雅黑" panose="020B0503020204020204" pitchFamily="34" charset="-122"/>
              </a:rPr>
              <a:t>得到的预测结果，期望接近于真实标签</a:t>
            </a:r>
            <a:r>
              <a:rPr lang="en-US" altLang="zh-CN" dirty="0">
                <a:solidFill>
                  <a:srgbClr val="0070C0"/>
                </a:solidFill>
                <a:latin typeface="微软雅黑" panose="020B0503020204020204" pitchFamily="34" charset="-122"/>
                <a:ea typeface="微软雅黑" panose="020B0503020204020204" pitchFamily="34" charset="-122"/>
              </a:rPr>
              <a:t>y</a:t>
            </a:r>
            <a:endParaRPr lang="zh-CN" altLang="en-US" dirty="0"/>
          </a:p>
        </p:txBody>
      </p:sp>
      <p:sp>
        <p:nvSpPr>
          <p:cNvPr id="10" name="文本框 9">
            <a:extLst>
              <a:ext uri="{FF2B5EF4-FFF2-40B4-BE49-F238E27FC236}">
                <a16:creationId xmlns:a16="http://schemas.microsoft.com/office/drawing/2014/main" id="{F6612F70-CFEC-480C-A524-422DE176B8AC}"/>
              </a:ext>
            </a:extLst>
          </p:cNvPr>
          <p:cNvSpPr txBox="1"/>
          <p:nvPr/>
        </p:nvSpPr>
        <p:spPr>
          <a:xfrm>
            <a:off x="259702" y="3805948"/>
            <a:ext cx="2832992" cy="923330"/>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目标函数：共</a:t>
            </a:r>
            <a:r>
              <a:rPr lang="en-US" altLang="zh-CN" dirty="0">
                <a:solidFill>
                  <a:srgbClr val="0070C0"/>
                </a:solidFill>
                <a:latin typeface="微软雅黑" panose="020B0503020204020204" pitchFamily="34" charset="-122"/>
                <a:ea typeface="微软雅黑" panose="020B0503020204020204" pitchFamily="34" charset="-122"/>
              </a:rPr>
              <a:t>n</a:t>
            </a:r>
            <a:r>
              <a:rPr lang="zh-CN" altLang="en-US" dirty="0">
                <a:solidFill>
                  <a:srgbClr val="0070C0"/>
                </a:solidFill>
                <a:latin typeface="微软雅黑" panose="020B0503020204020204" pitchFamily="34" charset="-122"/>
                <a:ea typeface="微软雅黑" panose="020B0503020204020204" pitchFamily="34" charset="-122"/>
              </a:rPr>
              <a:t>个样本的损失值之和求均值，关于</a:t>
            </a:r>
            <a:r>
              <a:rPr lang="en-US" altLang="zh-CN" dirty="0">
                <a:solidFill>
                  <a:srgbClr val="0070C0"/>
                </a:solidFill>
                <a:latin typeface="微软雅黑" panose="020B0503020204020204" pitchFamily="34" charset="-122"/>
                <a:ea typeface="微软雅黑" panose="020B0503020204020204" pitchFamily="34" charset="-122"/>
              </a:rPr>
              <a:t>W</a:t>
            </a:r>
            <a:r>
              <a:rPr lang="zh-CN" altLang="en-US" dirty="0">
                <a:solidFill>
                  <a:srgbClr val="0070C0"/>
                </a:solidFill>
                <a:latin typeface="微软雅黑" panose="020B0503020204020204" pitchFamily="34" charset="-122"/>
                <a:ea typeface="微软雅黑" panose="020B0503020204020204" pitchFamily="34" charset="-122"/>
              </a:rPr>
              <a:t>，</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求最小化交叉熵</a:t>
            </a:r>
            <a:endParaRPr lang="en-US" altLang="zh-CN" dirty="0">
              <a:solidFill>
                <a:srgbClr val="0070C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5B9FF15-632A-405B-96FE-CB8BB2853358}"/>
              </a:ext>
            </a:extLst>
          </p:cNvPr>
          <p:cNvSpPr txBox="1"/>
          <p:nvPr/>
        </p:nvSpPr>
        <p:spPr>
          <a:xfrm>
            <a:off x="2855640" y="5424298"/>
            <a:ext cx="2376264" cy="307777"/>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参数</a:t>
            </a:r>
            <a:r>
              <a:rPr lang="el-GR" altLang="zh-CN" sz="1400" dirty="0">
                <a:solidFill>
                  <a:srgbClr val="0070C0"/>
                </a:solidFill>
                <a:latin typeface="微软雅黑" panose="020B0503020204020204" pitchFamily="34" charset="-122"/>
                <a:ea typeface="微软雅黑" panose="020B0503020204020204" pitchFamily="34" charset="-122"/>
              </a:rPr>
              <a:t>θ</a:t>
            </a:r>
            <a:r>
              <a:rPr lang="zh-CN" altLang="en-US" sz="1400" dirty="0">
                <a:solidFill>
                  <a:srgbClr val="0070C0"/>
                </a:solidFill>
                <a:latin typeface="微软雅黑" panose="020B0503020204020204" pitchFamily="34" charset="-122"/>
                <a:ea typeface="微软雅黑" panose="020B0503020204020204" pitchFamily="34" charset="-122"/>
              </a:rPr>
              <a:t>影响</a:t>
            </a:r>
            <a:r>
              <a:rPr lang="en-US" altLang="zh-CN" sz="1400" dirty="0">
                <a:solidFill>
                  <a:srgbClr val="0070C0"/>
                </a:solidFill>
                <a:latin typeface="微软雅黑" panose="020B0503020204020204" pitchFamily="34" charset="-122"/>
                <a:ea typeface="微软雅黑" panose="020B0503020204020204" pitchFamily="34" charset="-122"/>
              </a:rPr>
              <a:t>super-net</a:t>
            </a:r>
            <a:r>
              <a:rPr lang="zh-CN" altLang="en-US" sz="1400" dirty="0">
                <a:solidFill>
                  <a:srgbClr val="0070C0"/>
                </a:solidFill>
                <a:latin typeface="微软雅黑" panose="020B0503020204020204" pitchFamily="34" charset="-122"/>
                <a:ea typeface="微软雅黑" panose="020B0503020204020204" pitchFamily="34" charset="-122"/>
              </a:rPr>
              <a:t>输出</a:t>
            </a:r>
            <a:r>
              <a:rPr lang="en-US" altLang="zh-CN" sz="1400" dirty="0">
                <a:solidFill>
                  <a:srgbClr val="0070C0"/>
                </a:solidFill>
                <a:latin typeface="微软雅黑" panose="020B0503020204020204" pitchFamily="34" charset="-122"/>
                <a:ea typeface="微软雅黑" panose="020B0503020204020204" pitchFamily="34" charset="-122"/>
              </a:rPr>
              <a:t>p</a:t>
            </a:r>
            <a:endParaRPr lang="zh-CN" altLang="en-US" sz="1400" dirty="0"/>
          </a:p>
        </p:txBody>
      </p:sp>
      <p:sp>
        <p:nvSpPr>
          <p:cNvPr id="14" name="文本框 13">
            <a:extLst>
              <a:ext uri="{FF2B5EF4-FFF2-40B4-BE49-F238E27FC236}">
                <a16:creationId xmlns:a16="http://schemas.microsoft.com/office/drawing/2014/main" id="{D5939256-9399-460D-8147-43EAE4B7444D}"/>
              </a:ext>
            </a:extLst>
          </p:cNvPr>
          <p:cNvSpPr txBox="1"/>
          <p:nvPr/>
        </p:nvSpPr>
        <p:spPr>
          <a:xfrm>
            <a:off x="6724702" y="5398652"/>
            <a:ext cx="1670418" cy="307777"/>
          </a:xfrm>
          <a:prstGeom prst="rect">
            <a:avLst/>
          </a:prstGeom>
          <a:noFill/>
        </p:spPr>
        <p:txBody>
          <a:bodyPr wrap="square">
            <a:spAutoFit/>
          </a:bodyPr>
          <a:lstStyle/>
          <a:p>
            <a:r>
              <a:rPr lang="zh-CN" altLang="en-US" sz="1400" dirty="0">
                <a:solidFill>
                  <a:srgbClr val="0070C0"/>
                </a:solidFill>
                <a:latin typeface="微软雅黑" panose="020B0503020204020204" pitchFamily="34" charset="-122"/>
                <a:ea typeface="微软雅黑" panose="020B0503020204020204" pitchFamily="34" charset="-122"/>
              </a:rPr>
              <a:t>进而影响</a:t>
            </a:r>
            <a:r>
              <a:rPr lang="en-US" altLang="zh-CN" sz="1400" dirty="0">
                <a:solidFill>
                  <a:srgbClr val="0070C0"/>
                </a:solidFill>
                <a:latin typeface="微软雅黑" panose="020B0503020204020204" pitchFamily="34" charset="-122"/>
                <a:ea typeface="微软雅黑" panose="020B0503020204020204" pitchFamily="34" charset="-122"/>
              </a:rPr>
              <a:t>Loss</a:t>
            </a:r>
            <a:endParaRPr lang="zh-CN" altLang="en-US" sz="1400" dirty="0"/>
          </a:p>
        </p:txBody>
      </p:sp>
    </p:spTree>
    <p:extLst>
      <p:ext uri="{BB962C8B-B14F-4D97-AF65-F5344CB8AC3E}">
        <p14:creationId xmlns:p14="http://schemas.microsoft.com/office/powerpoint/2010/main" val="1327056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F09FE5-98DF-714B-95D4-7941C852976E}"/>
              </a:ext>
            </a:extLst>
          </p:cNvPr>
          <p:cNvPicPr>
            <a:picLocks noChangeAspect="1"/>
          </p:cNvPicPr>
          <p:nvPr/>
        </p:nvPicPr>
        <p:blipFill>
          <a:blip r:embed="rId2"/>
          <a:stretch>
            <a:fillRect/>
          </a:stretch>
        </p:blipFill>
        <p:spPr>
          <a:xfrm>
            <a:off x="0" y="27895"/>
            <a:ext cx="12192000" cy="6802209"/>
          </a:xfrm>
          <a:prstGeom prst="rect">
            <a:avLst/>
          </a:prstGeom>
        </p:spPr>
      </p:pic>
      <p:sp>
        <p:nvSpPr>
          <p:cNvPr id="3" name="矩形 2">
            <a:extLst>
              <a:ext uri="{FF2B5EF4-FFF2-40B4-BE49-F238E27FC236}">
                <a16:creationId xmlns:a16="http://schemas.microsoft.com/office/drawing/2014/main" id="{10273B9B-629C-9D4F-AD23-03B9DC8B9495}"/>
              </a:ext>
            </a:extLst>
          </p:cNvPr>
          <p:cNvSpPr/>
          <p:nvPr/>
        </p:nvSpPr>
        <p:spPr>
          <a:xfrm>
            <a:off x="695400" y="4149080"/>
            <a:ext cx="4248472" cy="864096"/>
          </a:xfrm>
          <a:prstGeom prst="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ECAADA35-3208-6447-9234-E83357E99BB9}"/>
              </a:ext>
            </a:extLst>
          </p:cNvPr>
          <p:cNvSpPr/>
          <p:nvPr/>
        </p:nvSpPr>
        <p:spPr>
          <a:xfrm>
            <a:off x="7943528" y="2420888"/>
            <a:ext cx="4248472" cy="864096"/>
          </a:xfrm>
          <a:prstGeom prst="rect">
            <a:avLst/>
          </a:prstGeom>
          <a:noFill/>
          <a:ln w="381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988B1F63-0D8F-4E62-AD51-1FE1CCEBFF0B}"/>
              </a:ext>
            </a:extLst>
          </p:cNvPr>
          <p:cNvSpPr txBox="1"/>
          <p:nvPr/>
        </p:nvSpPr>
        <p:spPr>
          <a:xfrm>
            <a:off x="1199456" y="1036496"/>
            <a:ext cx="7056784" cy="646331"/>
          </a:xfrm>
          <a:prstGeom prst="rect">
            <a:avLst/>
          </a:prstGeom>
          <a:noFill/>
        </p:spPr>
        <p:txBody>
          <a:bodyPr wrap="square">
            <a:spAutoFit/>
          </a:bodyPr>
          <a:lstStyle/>
          <a:p>
            <a:r>
              <a:rPr lang="zh-CN" altLang="en-US" sz="1800" dirty="0">
                <a:solidFill>
                  <a:srgbClr val="00B050"/>
                </a:solidFill>
                <a:latin typeface="微软雅黑" panose="020B0503020204020204" pitchFamily="34" charset="-122"/>
                <a:ea typeface="微软雅黑" panose="020B0503020204020204" pitchFamily="34" charset="-122"/>
              </a:rPr>
              <a:t>对</a:t>
            </a:r>
            <a:r>
              <a:rPr lang="el-GR" altLang="zh-CN" sz="1800" dirty="0">
                <a:solidFill>
                  <a:srgbClr val="00B050"/>
                </a:solidFill>
                <a:latin typeface="微软雅黑" panose="020B0503020204020204" pitchFamily="34" charset="-122"/>
                <a:ea typeface="微软雅黑" panose="020B0503020204020204" pitchFamily="34" charset="-122"/>
              </a:rPr>
              <a:t>θ</a:t>
            </a:r>
            <a:r>
              <a:rPr lang="en-US" altLang="zh-CN" sz="1800" dirty="0">
                <a:solidFill>
                  <a:srgbClr val="00B050"/>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做</a:t>
            </a:r>
            <a:r>
              <a:rPr lang="en" altLang="zh-CN" sz="1800" dirty="0">
                <a:solidFill>
                  <a:srgbClr val="00B050"/>
                </a:solidFill>
                <a:latin typeface="微软雅黑" panose="020B0503020204020204" pitchFamily="34" charset="-122"/>
                <a:ea typeface="微软雅黑" panose="020B0503020204020204" pitchFamily="34" charset="-122"/>
              </a:rPr>
              <a:t>softmax</a:t>
            </a:r>
            <a:r>
              <a:rPr lang="zh-CN" altLang="en-US" sz="1800" dirty="0">
                <a:solidFill>
                  <a:srgbClr val="00B050"/>
                </a:solidFill>
                <a:latin typeface="微软雅黑" panose="020B0503020204020204" pitchFamily="34" charset="-122"/>
                <a:ea typeface="微软雅黑" panose="020B0503020204020204" pitchFamily="34" charset="-122"/>
              </a:rPr>
              <a:t>变换即可求出第</a:t>
            </a:r>
            <a:r>
              <a:rPr lang="en-US" altLang="zh-CN" dirty="0">
                <a:solidFill>
                  <a:srgbClr val="00B050"/>
                </a:solidFill>
                <a:latin typeface="微软雅黑" panose="020B0503020204020204" pitchFamily="34" charset="-122"/>
                <a:ea typeface="微软雅黑" panose="020B0503020204020204" pitchFamily="34" charset="-122"/>
              </a:rPr>
              <a:t>ℓ</a:t>
            </a:r>
            <a:r>
              <a:rPr lang="zh-CN" altLang="en-US" dirty="0">
                <a:solidFill>
                  <a:srgbClr val="00B050"/>
                </a:solidFill>
                <a:latin typeface="微软雅黑" panose="020B0503020204020204" pitchFamily="34" charset="-122"/>
                <a:ea typeface="微软雅黑" panose="020B0503020204020204" pitchFamily="34" charset="-122"/>
              </a:rPr>
              <a:t>层第</a:t>
            </a:r>
            <a:r>
              <a:rPr lang="en-US" altLang="zh-CN" dirty="0">
                <a:solidFill>
                  <a:srgbClr val="00B050"/>
                </a:solidFill>
                <a:latin typeface="微软雅黑" panose="020B0503020204020204" pitchFamily="34" charset="-122"/>
                <a:ea typeface="微软雅黑" panose="020B0503020204020204" pitchFamily="34" charset="-122"/>
              </a:rPr>
              <a:t>j</a:t>
            </a:r>
            <a:r>
              <a:rPr lang="zh-CN" altLang="en-US" dirty="0">
                <a:solidFill>
                  <a:srgbClr val="00B050"/>
                </a:solidFill>
                <a:latin typeface="微软雅黑" panose="020B0503020204020204" pitchFamily="34" charset="-122"/>
                <a:ea typeface="微软雅黑" panose="020B0503020204020204" pitchFamily="34" charset="-122"/>
              </a:rPr>
              <a:t>个模块的</a:t>
            </a:r>
            <a:r>
              <a:rPr lang="zh-CN" altLang="en-US" sz="1800" dirty="0">
                <a:solidFill>
                  <a:srgbClr val="00B050"/>
                </a:solidFill>
                <a:latin typeface="微软雅黑" panose="020B0503020204020204" pitchFamily="34" charset="-122"/>
                <a:ea typeface="微软雅黑" panose="020B0503020204020204" pitchFamily="34" charset="-122"/>
              </a:rPr>
              <a:t>模型权重</a:t>
            </a:r>
            <a:r>
              <a:rPr lang="el-GR" altLang="zh-CN" sz="1800" dirty="0">
                <a:solidFill>
                  <a:srgbClr val="00B050"/>
                </a:solidFill>
                <a:latin typeface="微软雅黑" panose="020B0503020204020204" pitchFamily="34" charset="-122"/>
                <a:ea typeface="微软雅黑" panose="020B0503020204020204" pitchFamily="34" charset="-122"/>
              </a:rPr>
              <a:t>α</a:t>
            </a:r>
            <a:r>
              <a:rPr lang="zh-CN" altLang="en" sz="1800" dirty="0">
                <a:solidFill>
                  <a:srgbClr val="00B050"/>
                </a:solidFill>
                <a:latin typeface="微软雅黑" panose="020B0503020204020204" pitchFamily="34" charset="-122"/>
                <a:ea typeface="微软雅黑" panose="020B0503020204020204" pitchFamily="34" charset="-122"/>
              </a:rPr>
              <a:t>，</a:t>
            </a:r>
            <a:endParaRPr lang="en-US" altLang="zh-CN" sz="1800" dirty="0">
              <a:solidFill>
                <a:srgbClr val="00B050"/>
              </a:solidFill>
              <a:latin typeface="微软雅黑" panose="020B0503020204020204" pitchFamily="34" charset="-122"/>
              <a:ea typeface="微软雅黑" panose="020B0503020204020204" pitchFamily="34" charset="-122"/>
            </a:endParaRPr>
          </a:p>
          <a:p>
            <a:r>
              <a:rPr lang="zh-CN" altLang="en-US" sz="1800" dirty="0">
                <a:solidFill>
                  <a:srgbClr val="00B050"/>
                </a:solidFill>
                <a:latin typeface="微软雅黑" panose="020B0503020204020204" pitchFamily="34" charset="-122"/>
                <a:ea typeface="微软雅黑" panose="020B0503020204020204" pitchFamily="34" charset="-122"/>
              </a:rPr>
              <a:t>从而确定每层选用哪一个模块。</a:t>
            </a:r>
          </a:p>
        </p:txBody>
      </p:sp>
    </p:spTree>
    <p:extLst>
      <p:ext uri="{BB962C8B-B14F-4D97-AF65-F5344CB8AC3E}">
        <p14:creationId xmlns:p14="http://schemas.microsoft.com/office/powerpoint/2010/main" val="1694617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47D7F8-F199-FF45-83AE-A6F49E7D8695}"/>
              </a:ext>
            </a:extLst>
          </p:cNvPr>
          <p:cNvPicPr>
            <a:picLocks noChangeAspect="1"/>
          </p:cNvPicPr>
          <p:nvPr/>
        </p:nvPicPr>
        <p:blipFill>
          <a:blip r:embed="rId2"/>
          <a:stretch>
            <a:fillRect/>
          </a:stretch>
        </p:blipFill>
        <p:spPr>
          <a:xfrm>
            <a:off x="0" y="161273"/>
            <a:ext cx="12192000" cy="6535453"/>
          </a:xfrm>
          <a:prstGeom prst="rect">
            <a:avLst/>
          </a:prstGeom>
        </p:spPr>
      </p:pic>
      <p:sp>
        <p:nvSpPr>
          <p:cNvPr id="4" name="文本框 3">
            <a:extLst>
              <a:ext uri="{FF2B5EF4-FFF2-40B4-BE49-F238E27FC236}">
                <a16:creationId xmlns:a16="http://schemas.microsoft.com/office/drawing/2014/main" id="{0DD51390-8A32-4A03-B424-076CF2FFC0EC}"/>
              </a:ext>
            </a:extLst>
          </p:cNvPr>
          <p:cNvSpPr txBox="1"/>
          <p:nvPr/>
        </p:nvSpPr>
        <p:spPr>
          <a:xfrm>
            <a:off x="1487488" y="980728"/>
            <a:ext cx="7692413" cy="369332"/>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每层选最大的 </a:t>
            </a:r>
            <a:r>
              <a:rPr lang="el-GR" altLang="zh-CN" dirty="0">
                <a:solidFill>
                  <a:srgbClr val="0070C0"/>
                </a:solidFill>
                <a:latin typeface="微软雅黑" panose="020B0503020204020204" pitchFamily="34" charset="-122"/>
                <a:ea typeface="微软雅黑" panose="020B0503020204020204" pitchFamily="34" charset="-122"/>
              </a:rPr>
              <a:t>α</a:t>
            </a:r>
            <a:r>
              <a:rPr lang="zh-CN" altLang="en-US" dirty="0">
                <a:solidFill>
                  <a:srgbClr val="0070C0"/>
                </a:solidFill>
                <a:latin typeface="微软雅黑" panose="020B0503020204020204" pitchFamily="34" charset="-122"/>
                <a:ea typeface="微软雅黑" panose="020B0503020204020204" pitchFamily="34" charset="-122"/>
              </a:rPr>
              <a:t>，即从图中选择了最重要的路径，搜索出了神经网络结构 </a:t>
            </a:r>
            <a:endParaRPr lang="zh-CN" altLang="en-US" dirty="0"/>
          </a:p>
        </p:txBody>
      </p:sp>
    </p:spTree>
    <p:extLst>
      <p:ext uri="{BB962C8B-B14F-4D97-AF65-F5344CB8AC3E}">
        <p14:creationId xmlns:p14="http://schemas.microsoft.com/office/powerpoint/2010/main" val="680579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466310" y="1124744"/>
            <a:ext cx="9446114" cy="553998"/>
          </a:xfrm>
          <a:prstGeom prst="rect">
            <a:avLst/>
          </a:prstGeom>
          <a:blipFill>
            <a:blip r:embed="rId2" cstate="print"/>
            <a:stretch>
              <a:fillRect/>
            </a:stretch>
          </a:blipFill>
        </p:spPr>
        <p:txBody>
          <a:bodyPr wrap="square" lIns="0" tIns="0" rIns="0" bIns="0" rtlCol="0">
            <a:spAutoFit/>
          </a:bodyPr>
          <a:lstStyle/>
          <a:p>
            <a:r>
              <a:rPr lang="zh-CN" altLang="en-US" dirty="0">
                <a:latin typeface="微软雅黑" panose="020B0503020204020204" pitchFamily="34" charset="-122"/>
                <a:ea typeface="微软雅黑" panose="020B0503020204020204" pitchFamily="34" charset="-122"/>
              </a:rPr>
              <a:t>假设每个模块</a:t>
            </a:r>
            <a:r>
              <a:rPr lang="en-US" altLang="zh-CN" dirty="0">
                <a:latin typeface="微软雅黑" panose="020B0503020204020204" pitchFamily="34" charset="-122"/>
                <a:ea typeface="微软雅黑" panose="020B0503020204020204" pitchFamily="34" charset="-122"/>
              </a:rPr>
              <a:t>block</a:t>
            </a:r>
            <a:r>
              <a:rPr lang="zh-CN" altLang="en-US" dirty="0">
                <a:latin typeface="微软雅黑" panose="020B0503020204020204" pitchFamily="34" charset="-122"/>
                <a:ea typeface="微软雅黑" panose="020B0503020204020204" pitchFamily="34" charset="-122"/>
              </a:rPr>
              <a:t>的预测时间平均值为</a:t>
            </a:r>
            <a:r>
              <a:rPr lang="en-US" altLang="zh-CN" dirty="0">
                <a:latin typeface="微软雅黑" panose="020B0503020204020204" pitchFamily="34" charset="-122"/>
                <a:ea typeface="微软雅黑" panose="020B0503020204020204" pitchFamily="34" charset="-122"/>
              </a:rPr>
              <a:t>latency</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super-net</a:t>
            </a:r>
            <a:r>
              <a:rPr lang="zh-CN" altLang="en-US" dirty="0">
                <a:latin typeface="微软雅黑" panose="020B0503020204020204" pitchFamily="34" charset="-122"/>
                <a:ea typeface="微软雅黑" panose="020B0503020204020204" pitchFamily="34" charset="-122"/>
              </a:rPr>
              <a:t>的目标函数中考虑</a:t>
            </a:r>
            <a:r>
              <a:rPr lang="en-US" altLang="zh-CN" dirty="0">
                <a:latin typeface="微软雅黑" panose="020B0503020204020204" pitchFamily="34" charset="-122"/>
                <a:ea typeface="微软雅黑" panose="020B0503020204020204" pitchFamily="34" charset="-122"/>
              </a:rPr>
              <a:t>latency</a:t>
            </a:r>
          </a:p>
          <a:p>
            <a:r>
              <a:rPr lang="zh-CN" altLang="en-US" sz="1800" dirty="0">
                <a:latin typeface="微软雅黑" panose="020B0503020204020204" pitchFamily="34" charset="-122"/>
                <a:ea typeface="微软雅黑" panose="020B0503020204020204" pitchFamily="34" charset="-122"/>
              </a:rPr>
              <a:t>把预测时间</a:t>
            </a:r>
            <a:r>
              <a:rPr lang="en-US" altLang="zh-CN" sz="1800" dirty="0">
                <a:latin typeface="微软雅黑" panose="020B0503020204020204" pitchFamily="34" charset="-122"/>
                <a:ea typeface="微软雅黑" panose="020B0503020204020204" pitchFamily="34" charset="-122"/>
              </a:rPr>
              <a:t>latency</a:t>
            </a:r>
            <a:r>
              <a:rPr lang="zh-CN" altLang="en-US" sz="1800" dirty="0">
                <a:latin typeface="微软雅黑" panose="020B0503020204020204" pitchFamily="34" charset="-122"/>
                <a:ea typeface="微软雅黑" panose="020B0503020204020204" pitchFamily="34" charset="-122"/>
              </a:rPr>
              <a:t>加权到权重上，代表这一层的</a:t>
            </a:r>
            <a:r>
              <a:rPr lang="en-US" altLang="zh-CN" sz="1800" dirty="0">
                <a:latin typeface="微软雅黑" panose="020B0503020204020204" pitchFamily="34" charset="-122"/>
                <a:ea typeface="微软雅黑" panose="020B0503020204020204" pitchFamily="34" charset="-122"/>
              </a:rPr>
              <a:t>latency</a:t>
            </a:r>
            <a:r>
              <a:rPr lang="zh-CN" altLang="en-US" sz="1800" dirty="0">
                <a:latin typeface="微软雅黑" panose="020B0503020204020204" pitchFamily="34" charset="-122"/>
                <a:ea typeface="微软雅黑" panose="020B0503020204020204" pitchFamily="34" charset="-122"/>
              </a:rPr>
              <a:t>期望。</a:t>
            </a:r>
            <a:r>
              <a:rPr lang="zh-CN" altLang="en-US" dirty="0">
                <a:latin typeface="微软雅黑" panose="020B0503020204020204" pitchFamily="34" charset="-122"/>
                <a:ea typeface="微软雅黑" panose="020B0503020204020204" pitchFamily="34" charset="-122"/>
              </a:rPr>
              <a:t>平衡准确率和计算耗时</a:t>
            </a:r>
            <a:endParaRPr dirty="0">
              <a:latin typeface="微软雅黑" panose="020B0503020204020204" pitchFamily="34" charset="-122"/>
              <a:ea typeface="微软雅黑" panose="020B0503020204020204" pitchFamily="34" charset="-122"/>
            </a:endParaRPr>
          </a:p>
        </p:txBody>
      </p:sp>
      <p:sp>
        <p:nvSpPr>
          <p:cNvPr id="3" name="object 3"/>
          <p:cNvSpPr txBox="1"/>
          <p:nvPr/>
        </p:nvSpPr>
        <p:spPr>
          <a:xfrm>
            <a:off x="466310" y="260648"/>
            <a:ext cx="3095236" cy="561885"/>
          </a:xfrm>
          <a:prstGeom prst="rect">
            <a:avLst/>
          </a:prstGeom>
        </p:spPr>
        <p:txBody>
          <a:bodyPr vert="horz" wrap="square" lIns="0" tIns="0" rIns="0" bIns="0" rtlCol="0">
            <a:spAutoFit/>
          </a:bodyPr>
          <a:lstStyle/>
          <a:p>
            <a:pPr marL="0" marR="0">
              <a:lnSpc>
                <a:spcPts val="4710"/>
              </a:lnSpc>
              <a:spcBef>
                <a:spcPts val="0"/>
              </a:spcBef>
              <a:spcAft>
                <a:spcPts val="0"/>
              </a:spcAft>
            </a:pPr>
            <a:r>
              <a:rPr lang="zh-CN" altLang="en-US" sz="3200" dirty="0">
                <a:solidFill>
                  <a:srgbClr val="000000"/>
                </a:solidFill>
                <a:latin typeface="微软雅黑" panose="020B0503020204020204" pitchFamily="34" charset="-122"/>
                <a:ea typeface="微软雅黑" panose="020B0503020204020204" pitchFamily="34" charset="-122"/>
                <a:cs typeface="LURPBK+LucidaBright-Demi"/>
              </a:rPr>
              <a:t>计算高效设计</a:t>
            </a:r>
            <a:endParaRPr sz="3200" dirty="0">
              <a:solidFill>
                <a:srgbClr val="000000"/>
              </a:solidFill>
              <a:latin typeface="微软雅黑" panose="020B0503020204020204" pitchFamily="34" charset="-122"/>
              <a:ea typeface="微软雅黑" panose="020B0503020204020204" pitchFamily="34" charset="-122"/>
              <a:cs typeface="LURPBK+LucidaBright-Demi"/>
            </a:endParaRPr>
          </a:p>
        </p:txBody>
      </p:sp>
      <p:pic>
        <p:nvPicPr>
          <p:cNvPr id="5" name="图片 4">
            <a:extLst>
              <a:ext uri="{FF2B5EF4-FFF2-40B4-BE49-F238E27FC236}">
                <a16:creationId xmlns:a16="http://schemas.microsoft.com/office/drawing/2014/main" id="{BFB24BB6-BD28-43E2-8A9E-FBF43F297CE4}"/>
              </a:ext>
            </a:extLst>
          </p:cNvPr>
          <p:cNvPicPr>
            <a:picLocks noChangeAspect="1"/>
          </p:cNvPicPr>
          <p:nvPr/>
        </p:nvPicPr>
        <p:blipFill>
          <a:blip r:embed="rId3"/>
          <a:stretch>
            <a:fillRect/>
          </a:stretch>
        </p:blipFill>
        <p:spPr>
          <a:xfrm>
            <a:off x="2800350" y="1845134"/>
            <a:ext cx="6591300" cy="3971925"/>
          </a:xfrm>
          <a:prstGeom prst="rect">
            <a:avLst/>
          </a:prstGeom>
        </p:spPr>
      </p:pic>
      <p:pic>
        <p:nvPicPr>
          <p:cNvPr id="7" name="图片 6">
            <a:extLst>
              <a:ext uri="{FF2B5EF4-FFF2-40B4-BE49-F238E27FC236}">
                <a16:creationId xmlns:a16="http://schemas.microsoft.com/office/drawing/2014/main" id="{2A60A214-7A54-49AC-9D35-8DF3F75A72E4}"/>
              </a:ext>
            </a:extLst>
          </p:cNvPr>
          <p:cNvPicPr>
            <a:picLocks noChangeAspect="1"/>
          </p:cNvPicPr>
          <p:nvPr/>
        </p:nvPicPr>
        <p:blipFill>
          <a:blip r:embed="rId4"/>
          <a:stretch>
            <a:fillRect/>
          </a:stretch>
        </p:blipFill>
        <p:spPr>
          <a:xfrm>
            <a:off x="4048125" y="5949280"/>
            <a:ext cx="4095750" cy="638175"/>
          </a:xfrm>
          <a:prstGeom prst="rect">
            <a:avLst/>
          </a:prstGeom>
        </p:spPr>
      </p:pic>
      <p:sp>
        <p:nvSpPr>
          <p:cNvPr id="9" name="文本框 8">
            <a:extLst>
              <a:ext uri="{FF2B5EF4-FFF2-40B4-BE49-F238E27FC236}">
                <a16:creationId xmlns:a16="http://schemas.microsoft.com/office/drawing/2014/main" id="{536EB654-1C03-428B-A006-2E0565FEDE83}"/>
              </a:ext>
            </a:extLst>
          </p:cNvPr>
          <p:cNvSpPr txBox="1"/>
          <p:nvPr/>
        </p:nvSpPr>
        <p:spPr>
          <a:xfrm>
            <a:off x="902157" y="6083701"/>
            <a:ext cx="314596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整个</a:t>
            </a:r>
            <a:r>
              <a:rPr lang="en-US" altLang="zh-CN" dirty="0">
                <a:latin typeface="微软雅黑" panose="020B0503020204020204" pitchFamily="34" charset="-122"/>
                <a:ea typeface="微软雅黑" panose="020B0503020204020204" pitchFamily="34" charset="-122"/>
              </a:rPr>
              <a:t>super-net</a:t>
            </a:r>
            <a:r>
              <a:rPr lang="zh-CN" altLang="en-US" dirty="0">
                <a:latin typeface="微软雅黑" panose="020B0503020204020204" pitchFamily="34" charset="-122"/>
                <a:ea typeface="微软雅黑" panose="020B0503020204020204" pitchFamily="34" charset="-122"/>
              </a:rPr>
              <a:t>结构的总耗时</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310" y="260648"/>
            <a:ext cx="3095236" cy="561885"/>
          </a:xfrm>
          <a:prstGeom prst="rect">
            <a:avLst/>
          </a:prstGeom>
        </p:spPr>
        <p:txBody>
          <a:bodyPr vert="horz" wrap="square" lIns="0" tIns="0" rIns="0" bIns="0" rtlCol="0">
            <a:spAutoFit/>
          </a:bodyPr>
          <a:lstStyle/>
          <a:p>
            <a:pPr marL="0" marR="0">
              <a:lnSpc>
                <a:spcPts val="4710"/>
              </a:lnSpc>
              <a:spcBef>
                <a:spcPts val="0"/>
              </a:spcBef>
              <a:spcAft>
                <a:spcPts val="0"/>
              </a:spcAft>
            </a:pPr>
            <a:r>
              <a:rPr lang="zh-CN" altLang="en-US" sz="3200" dirty="0">
                <a:solidFill>
                  <a:srgbClr val="000000"/>
                </a:solidFill>
                <a:latin typeface="微软雅黑" panose="020B0503020204020204" pitchFamily="34" charset="-122"/>
                <a:ea typeface="微软雅黑" panose="020B0503020204020204" pitchFamily="34" charset="-122"/>
                <a:cs typeface="LURPBK+LucidaBright-Demi"/>
              </a:rPr>
              <a:t>计算高效设计</a:t>
            </a:r>
            <a:endParaRPr sz="3200" dirty="0">
              <a:solidFill>
                <a:srgbClr val="000000"/>
              </a:solidFill>
              <a:latin typeface="微软雅黑" panose="020B0503020204020204" pitchFamily="34" charset="-122"/>
              <a:ea typeface="微软雅黑" panose="020B0503020204020204" pitchFamily="34" charset="-122"/>
              <a:cs typeface="LURPBK+LucidaBright-Demi"/>
            </a:endParaRPr>
          </a:p>
        </p:txBody>
      </p:sp>
      <p:sp>
        <p:nvSpPr>
          <p:cNvPr id="9" name="文本框 8">
            <a:extLst>
              <a:ext uri="{FF2B5EF4-FFF2-40B4-BE49-F238E27FC236}">
                <a16:creationId xmlns:a16="http://schemas.microsoft.com/office/drawing/2014/main" id="{536EB654-1C03-428B-A006-2E0565FEDE83}"/>
              </a:ext>
            </a:extLst>
          </p:cNvPr>
          <p:cNvSpPr txBox="1"/>
          <p:nvPr/>
        </p:nvSpPr>
        <p:spPr>
          <a:xfrm>
            <a:off x="623392" y="1124744"/>
            <a:ext cx="10153128"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最小化整个</a:t>
            </a:r>
            <a:r>
              <a:rPr lang="en-US" altLang="zh-CN" dirty="0">
                <a:latin typeface="微软雅黑" panose="020B0503020204020204" pitchFamily="34" charset="-122"/>
                <a:ea typeface="微软雅黑" panose="020B0503020204020204" pitchFamily="34" charset="-122"/>
              </a:rPr>
              <a:t>super-net</a:t>
            </a:r>
            <a:r>
              <a:rPr lang="zh-CN" altLang="en-US" dirty="0">
                <a:latin typeface="微软雅黑" panose="020B0503020204020204" pitchFamily="34" charset="-122"/>
                <a:ea typeface="微软雅黑" panose="020B0503020204020204" pitchFamily="34" charset="-122"/>
              </a:rPr>
              <a:t>结构的总耗时，只与参数</a:t>
            </a:r>
            <a:r>
              <a:rPr lang="el-GR" altLang="zh-CN" dirty="0">
                <a:latin typeface="微软雅黑" panose="020B0503020204020204" pitchFamily="34" charset="-122"/>
                <a:ea typeface="微软雅黑" panose="020B0503020204020204" pitchFamily="34" charset="-122"/>
              </a:rPr>
              <a:t>θ</a:t>
            </a:r>
            <a:r>
              <a:rPr lang="zh-CN" altLang="en-US" dirty="0">
                <a:latin typeface="微软雅黑" panose="020B0503020204020204" pitchFamily="34" charset="-122"/>
                <a:ea typeface="微软雅黑" panose="020B0503020204020204" pitchFamily="34" charset="-122"/>
              </a:rPr>
              <a:t>有关，与原损失函数 相加或相乘，</a:t>
            </a:r>
            <a:r>
              <a:rPr lang="el-GR" altLang="zh-CN" dirty="0">
                <a:latin typeface="微软雅黑" panose="020B0503020204020204" pitchFamily="34" charset="-122"/>
                <a:ea typeface="微软雅黑" panose="020B0503020204020204" pitchFamily="34" charset="-122"/>
              </a:rPr>
              <a:t>λ</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是超参数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这种损失函数能</a:t>
            </a:r>
            <a:r>
              <a:rPr lang="en-US" altLang="zh-CN" dirty="0">
                <a:latin typeface="微软雅黑" panose="020B0503020204020204" pitchFamily="34" charset="-122"/>
                <a:ea typeface="微软雅黑" panose="020B0503020204020204" pitchFamily="34" charset="-122"/>
              </a:rPr>
              <a:t>hardware-awareness</a:t>
            </a:r>
            <a:r>
              <a:rPr lang="zh-CN" altLang="en-US" dirty="0">
                <a:latin typeface="微软雅黑" panose="020B0503020204020204" pitchFamily="34" charset="-122"/>
                <a:ea typeface="微软雅黑" panose="020B0503020204020204" pitchFamily="34" charset="-122"/>
              </a:rPr>
              <a:t>，可以适用</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手机等设备</a:t>
            </a:r>
            <a:endParaRPr lang="zh-CN" altLang="en-US" dirty="0"/>
          </a:p>
        </p:txBody>
      </p:sp>
      <p:pic>
        <p:nvPicPr>
          <p:cNvPr id="6" name="图片 5">
            <a:extLst>
              <a:ext uri="{FF2B5EF4-FFF2-40B4-BE49-F238E27FC236}">
                <a16:creationId xmlns:a16="http://schemas.microsoft.com/office/drawing/2014/main" id="{60309454-B0FA-48E3-989A-5862A3C996AE}"/>
              </a:ext>
            </a:extLst>
          </p:cNvPr>
          <p:cNvPicPr>
            <a:picLocks noChangeAspect="1"/>
          </p:cNvPicPr>
          <p:nvPr/>
        </p:nvPicPr>
        <p:blipFill>
          <a:blip r:embed="rId2"/>
          <a:stretch>
            <a:fillRect/>
          </a:stretch>
        </p:blipFill>
        <p:spPr>
          <a:xfrm>
            <a:off x="119336" y="2348880"/>
            <a:ext cx="5734050" cy="2828925"/>
          </a:xfrm>
          <a:prstGeom prst="rect">
            <a:avLst/>
          </a:prstGeom>
        </p:spPr>
      </p:pic>
      <p:pic>
        <p:nvPicPr>
          <p:cNvPr id="10" name="图片 9">
            <a:extLst>
              <a:ext uri="{FF2B5EF4-FFF2-40B4-BE49-F238E27FC236}">
                <a16:creationId xmlns:a16="http://schemas.microsoft.com/office/drawing/2014/main" id="{7ED7C975-9279-4D77-8A7D-32B1D14DB768}"/>
              </a:ext>
            </a:extLst>
          </p:cNvPr>
          <p:cNvPicPr>
            <a:picLocks noChangeAspect="1"/>
          </p:cNvPicPr>
          <p:nvPr/>
        </p:nvPicPr>
        <p:blipFill>
          <a:blip r:embed="rId3"/>
          <a:stretch>
            <a:fillRect/>
          </a:stretch>
        </p:blipFill>
        <p:spPr>
          <a:xfrm>
            <a:off x="5591944" y="1980406"/>
            <a:ext cx="5943600" cy="3752850"/>
          </a:xfrm>
          <a:prstGeom prst="rect">
            <a:avLst/>
          </a:prstGeom>
        </p:spPr>
      </p:pic>
    </p:spTree>
    <p:extLst>
      <p:ext uri="{BB962C8B-B14F-4D97-AF65-F5344CB8AC3E}">
        <p14:creationId xmlns:p14="http://schemas.microsoft.com/office/powerpoint/2010/main" val="882256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BD3586-3C33-42A8-8F67-62A3EB66E00F}"/>
              </a:ext>
            </a:extLst>
          </p:cNvPr>
          <p:cNvPicPr>
            <a:picLocks noChangeAspect="1"/>
          </p:cNvPicPr>
          <p:nvPr/>
        </p:nvPicPr>
        <p:blipFill>
          <a:blip r:embed="rId2"/>
          <a:stretch>
            <a:fillRect/>
          </a:stretch>
        </p:blipFill>
        <p:spPr>
          <a:xfrm>
            <a:off x="2452687" y="2132856"/>
            <a:ext cx="7286625" cy="3895725"/>
          </a:xfrm>
          <a:prstGeom prst="rect">
            <a:avLst/>
          </a:prstGeom>
        </p:spPr>
      </p:pic>
      <p:sp>
        <p:nvSpPr>
          <p:cNvPr id="7" name="文本框 6">
            <a:extLst>
              <a:ext uri="{FF2B5EF4-FFF2-40B4-BE49-F238E27FC236}">
                <a16:creationId xmlns:a16="http://schemas.microsoft.com/office/drawing/2014/main" id="{30935F97-A371-4C5D-9D04-0F332F272F70}"/>
              </a:ext>
            </a:extLst>
          </p:cNvPr>
          <p:cNvSpPr txBox="1"/>
          <p:nvPr/>
        </p:nvSpPr>
        <p:spPr>
          <a:xfrm>
            <a:off x="1487488" y="404664"/>
            <a:ext cx="9793088" cy="923330"/>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目标函数</a:t>
            </a:r>
            <a:r>
              <a:rPr lang="en-US" altLang="zh-CN" dirty="0">
                <a:solidFill>
                  <a:srgbClr val="0070C0"/>
                </a:solidFill>
                <a:latin typeface="微软雅黑" panose="020B0503020204020204" pitchFamily="34" charset="-122"/>
                <a:ea typeface="微软雅黑" panose="020B0503020204020204" pitchFamily="34" charset="-122"/>
              </a:rPr>
              <a:t>Loss</a:t>
            </a:r>
            <a:r>
              <a:rPr lang="zh-CN" altLang="en-US" dirty="0">
                <a:solidFill>
                  <a:srgbClr val="0070C0"/>
                </a:solidFill>
                <a:latin typeface="微软雅黑" panose="020B0503020204020204" pitchFamily="34" charset="-122"/>
                <a:ea typeface="微软雅黑" panose="020B0503020204020204" pitchFamily="34" charset="-122"/>
              </a:rPr>
              <a:t>是</a:t>
            </a:r>
            <a:r>
              <a:rPr lang="en-US" altLang="zh-CN" dirty="0">
                <a:solidFill>
                  <a:srgbClr val="0070C0"/>
                </a:solidFill>
                <a:latin typeface="微软雅黑" panose="020B0503020204020204" pitchFamily="34" charset="-122"/>
                <a:ea typeface="微软雅黑" panose="020B0503020204020204" pitchFamily="34" charset="-122"/>
              </a:rPr>
              <a:t>super-net</a:t>
            </a:r>
            <a:r>
              <a:rPr lang="zh-CN" altLang="en-US" dirty="0">
                <a:solidFill>
                  <a:srgbClr val="0070C0"/>
                </a:solidFill>
                <a:latin typeface="微软雅黑" panose="020B0503020204020204" pitchFamily="34" charset="-122"/>
                <a:ea typeface="微软雅黑" panose="020B0503020204020204" pitchFamily="34" charset="-122"/>
              </a:rPr>
              <a:t>预测结果</a:t>
            </a:r>
            <a:r>
              <a:rPr lang="en-US" altLang="zh-CN" dirty="0">
                <a:solidFill>
                  <a:srgbClr val="0070C0"/>
                </a:solidFill>
                <a:latin typeface="微软雅黑" panose="020B0503020204020204" pitchFamily="34" charset="-122"/>
                <a:ea typeface="微软雅黑" panose="020B0503020204020204" pitchFamily="34" charset="-122"/>
              </a:rPr>
              <a:t>p</a:t>
            </a:r>
            <a:r>
              <a:rPr lang="zh-CN" altLang="en-US" dirty="0">
                <a:solidFill>
                  <a:srgbClr val="0070C0"/>
                </a:solidFill>
                <a:latin typeface="微软雅黑" panose="020B0503020204020204" pitchFamily="34" charset="-122"/>
                <a:ea typeface="微软雅黑" panose="020B0503020204020204" pitchFamily="34" charset="-122"/>
              </a:rPr>
              <a:t>的函数，</a:t>
            </a:r>
            <a:r>
              <a:rPr lang="en-US" altLang="zh-CN" dirty="0">
                <a:solidFill>
                  <a:srgbClr val="0070C0"/>
                </a:solidFill>
                <a:latin typeface="微软雅黑" panose="020B0503020204020204" pitchFamily="34" charset="-122"/>
                <a:ea typeface="微软雅黑" panose="020B0503020204020204" pitchFamily="34" charset="-122"/>
              </a:rPr>
              <a:t>p</a:t>
            </a:r>
            <a:r>
              <a:rPr lang="zh-CN" altLang="en-US" dirty="0">
                <a:solidFill>
                  <a:srgbClr val="0070C0"/>
                </a:solidFill>
                <a:latin typeface="微软雅黑" panose="020B0503020204020204" pitchFamily="34" charset="-122"/>
                <a:ea typeface="微软雅黑" panose="020B0503020204020204" pitchFamily="34" charset="-122"/>
              </a:rPr>
              <a:t>又是参数</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的可微函数</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因此可以求梯度，不断更新</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，找到最优</a:t>
            </a:r>
            <a:r>
              <a:rPr lang="el-GR" altLang="zh-CN" dirty="0">
                <a:solidFill>
                  <a:srgbClr val="0070C0"/>
                </a:solidFill>
                <a:latin typeface="微软雅黑" panose="020B0503020204020204" pitchFamily="34" charset="-122"/>
                <a:ea typeface="微软雅黑" panose="020B0503020204020204" pitchFamily="34" charset="-122"/>
              </a:rPr>
              <a:t>θ</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对</a:t>
            </a:r>
            <a:r>
              <a:rPr lang="el-GR" altLang="zh-CN" dirty="0">
                <a:solidFill>
                  <a:srgbClr val="0070C0"/>
                </a:solidFill>
                <a:latin typeface="微软雅黑" panose="020B0503020204020204" pitchFamily="34" charset="-122"/>
                <a:ea typeface="微软雅黑" panose="020B0503020204020204" pitchFamily="34" charset="-122"/>
              </a:rPr>
              <a:t>θ</a:t>
            </a:r>
            <a:r>
              <a:rPr lang="zh-CN" altLang="en-US" dirty="0">
                <a:solidFill>
                  <a:srgbClr val="0070C0"/>
                </a:solidFill>
                <a:latin typeface="微软雅黑" panose="020B0503020204020204" pitchFamily="34" charset="-122"/>
                <a:ea typeface="微软雅黑" panose="020B0503020204020204" pitchFamily="34" charset="-122"/>
              </a:rPr>
              <a:t>求</a:t>
            </a:r>
            <a:r>
              <a:rPr lang="en-US" altLang="zh-CN" dirty="0" err="1">
                <a:solidFill>
                  <a:srgbClr val="0070C0"/>
                </a:solidFill>
                <a:latin typeface="微软雅黑" panose="020B0503020204020204" pitchFamily="34" charset="-122"/>
                <a:ea typeface="微软雅黑" panose="020B0503020204020204" pitchFamily="34" charset="-122"/>
              </a:rPr>
              <a:t>softmax</a:t>
            </a:r>
            <a:r>
              <a:rPr lang="zh-CN" altLang="en-US" dirty="0">
                <a:solidFill>
                  <a:srgbClr val="0070C0"/>
                </a:solidFill>
                <a:latin typeface="微软雅黑" panose="020B0503020204020204" pitchFamily="34" charset="-122"/>
                <a:ea typeface="微软雅黑" panose="020B0503020204020204" pitchFamily="34" charset="-122"/>
              </a:rPr>
              <a:t>即得到每层每个模块的选择概率</a:t>
            </a:r>
            <a:r>
              <a:rPr lang="el-GR" altLang="zh-CN" dirty="0">
                <a:solidFill>
                  <a:srgbClr val="0070C0"/>
                </a:solidFill>
                <a:latin typeface="微软雅黑" panose="020B0503020204020204" pitchFamily="34" charset="-122"/>
                <a:ea typeface="微软雅黑" panose="020B0503020204020204" pitchFamily="34" charset="-122"/>
              </a:rPr>
              <a:t>α</a:t>
            </a:r>
            <a:r>
              <a:rPr lang="zh-CN" altLang="en-US" dirty="0">
                <a:solidFill>
                  <a:srgbClr val="0070C0"/>
                </a:solidFill>
                <a:latin typeface="微软雅黑" panose="020B0503020204020204" pitchFamily="34" charset="-122"/>
                <a:ea typeface="微软雅黑" panose="020B0503020204020204" pitchFamily="34" charset="-122"/>
              </a:rPr>
              <a:t>，从而确定神经网络结构</a:t>
            </a:r>
            <a:endParaRPr lang="zh-CN" altLang="en-US" dirty="0"/>
          </a:p>
        </p:txBody>
      </p:sp>
    </p:spTree>
    <p:extLst>
      <p:ext uri="{BB962C8B-B14F-4D97-AF65-F5344CB8AC3E}">
        <p14:creationId xmlns:p14="http://schemas.microsoft.com/office/powerpoint/2010/main" val="72932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dirty="0"/>
          </a:p>
        </p:txBody>
      </p:sp>
      <p:sp>
        <p:nvSpPr>
          <p:cNvPr id="5" name="矩形 4">
            <a:extLst>
              <a:ext uri="{FF2B5EF4-FFF2-40B4-BE49-F238E27FC236}">
                <a16:creationId xmlns:a16="http://schemas.microsoft.com/office/drawing/2014/main" id="{2D0E06FB-8A9D-864E-B981-3273CB739FBB}"/>
              </a:ext>
            </a:extLst>
          </p:cNvPr>
          <p:cNvSpPr/>
          <p:nvPr/>
        </p:nvSpPr>
        <p:spPr>
          <a:xfrm>
            <a:off x="263352" y="548680"/>
            <a:ext cx="11665296" cy="5373330"/>
          </a:xfrm>
          <a:prstGeom prst="rect">
            <a:avLst/>
          </a:prstGeom>
        </p:spPr>
        <p:txBody>
          <a:bodyPr wrap="square">
            <a:spAutoFit/>
          </a:bodyPr>
          <a:lstStyle/>
          <a:p>
            <a:pPr algn="just"/>
            <a:r>
              <a:rPr lang="en-US" altLang="zh-CN" dirty="0">
                <a:solidFill>
                  <a:srgbClr val="000000"/>
                </a:solidFill>
                <a:latin typeface="Microsoft YaHei" panose="020B0503020204020204" pitchFamily="34" charset="-122"/>
                <a:ea typeface="Microsoft YaHei" panose="020B0503020204020204" pitchFamily="34" charset="-122"/>
              </a:rPr>
              <a:t>Q</a:t>
            </a:r>
            <a:r>
              <a:rPr lang="zh-CN" altLang="en-US" dirty="0">
                <a:solidFill>
                  <a:srgbClr val="000000"/>
                </a:solidFill>
                <a:latin typeface="Microsoft YaHei" panose="020B0503020204020204" pitchFamily="34" charset="-122"/>
                <a:ea typeface="Microsoft YaHei" panose="020B0503020204020204" pitchFamily="34" charset="-122"/>
              </a:rPr>
              <a:t>：多源</a:t>
            </a:r>
            <a:r>
              <a:rPr lang="en" altLang="zh-CN" dirty="0">
                <a:solidFill>
                  <a:srgbClr val="000000"/>
                </a:solidFill>
                <a:latin typeface="Microsoft YaHei" panose="020B0503020204020204" pitchFamily="34" charset="-122"/>
                <a:ea typeface="Microsoft YaHei" panose="020B0503020204020204" pitchFamily="34" charset="-122"/>
              </a:rPr>
              <a:t>non-IID </a:t>
            </a:r>
            <a:r>
              <a:rPr lang="zh-CN" altLang="en-US" dirty="0">
                <a:solidFill>
                  <a:srgbClr val="000000"/>
                </a:solidFill>
                <a:latin typeface="Microsoft YaHei" panose="020B0503020204020204" pitchFamily="34" charset="-122"/>
                <a:ea typeface="Microsoft YaHei" panose="020B0503020204020204" pitchFamily="34" charset="-122"/>
              </a:rPr>
              <a:t>数据的隐私计算（多源</a:t>
            </a:r>
            <a:r>
              <a:rPr lang="en" altLang="zh-CN" dirty="0">
                <a:solidFill>
                  <a:srgbClr val="000000"/>
                </a:solidFill>
                <a:latin typeface="Microsoft YaHei" panose="020B0503020204020204" pitchFamily="34" charset="-122"/>
                <a:ea typeface="Microsoft YaHei" panose="020B0503020204020204" pitchFamily="34" charset="-122"/>
              </a:rPr>
              <a:t>non-IID</a:t>
            </a:r>
            <a:r>
              <a:rPr lang="zh-CN" altLang="en-US" dirty="0">
                <a:solidFill>
                  <a:srgbClr val="000000"/>
                </a:solidFill>
                <a:latin typeface="Microsoft YaHei" panose="020B0503020204020204" pitchFamily="34" charset="-122"/>
                <a:ea typeface="Microsoft YaHei" panose="020B0503020204020204" pitchFamily="34" charset="-122"/>
              </a:rPr>
              <a:t>数据</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神经网络架构搜索</a:t>
            </a:r>
            <a:r>
              <a:rPr lang="en-US" altLang="zh-CN" dirty="0">
                <a:solidFill>
                  <a:srgbClr val="000000"/>
                </a:solidFill>
                <a:latin typeface="Microsoft YaHei" panose="020B0503020204020204" pitchFamily="34" charset="-122"/>
                <a:ea typeface="Microsoft YaHei" panose="020B0503020204020204" pitchFamily="34" charset="-122"/>
              </a:rPr>
              <a:t>+</a:t>
            </a:r>
            <a:r>
              <a:rPr lang="en" altLang="zh-CN" dirty="0">
                <a:solidFill>
                  <a:srgbClr val="000000"/>
                </a:solidFill>
                <a:latin typeface="Microsoft YaHei" panose="020B0503020204020204" pitchFamily="34" charset="-122"/>
                <a:ea typeface="Microsoft YaHei" panose="020B0503020204020204" pitchFamily="34" charset="-122"/>
              </a:rPr>
              <a:t>MPC</a:t>
            </a:r>
            <a:r>
              <a:rPr lang="zh-CN" altLang="e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问题阐述。</a:t>
            </a:r>
          </a:p>
          <a:p>
            <a:pPr algn="just"/>
            <a:r>
              <a:rPr lang="zh-CN" altLang="en-US" sz="1600" dirty="0">
                <a:solidFill>
                  <a:srgbClr val="000000"/>
                </a:solidFill>
                <a:latin typeface="Microsoft YaHei" panose="020B0503020204020204" pitchFamily="34" charset="-122"/>
                <a:ea typeface="Microsoft YaHei" panose="020B0503020204020204" pitchFamily="34" charset="-122"/>
              </a:rPr>
              <a:t>    </a:t>
            </a:r>
            <a:endParaRPr lang="en-US" altLang="zh-CN" sz="1600" dirty="0">
              <a:solidFill>
                <a:srgbClr val="000000"/>
              </a:solidFill>
              <a:latin typeface="Microsoft YaHei" panose="020B0503020204020204" pitchFamily="34" charset="-122"/>
              <a:ea typeface="Microsoft YaHei" panose="020B0503020204020204" pitchFamily="34" charset="-122"/>
            </a:endParaRPr>
          </a:p>
          <a:p>
            <a:pPr algn="just">
              <a:lnSpc>
                <a:spcPct val="150000"/>
              </a:lnSpc>
            </a:pPr>
            <a:r>
              <a:rPr lang="zh-CN" altLang="en-US" sz="1600" dirty="0">
                <a:solidFill>
                  <a:srgbClr val="000000"/>
                </a:solidFill>
                <a:latin typeface="Microsoft YaHei" panose="020B0503020204020204" pitchFamily="34" charset="-122"/>
                <a:ea typeface="Microsoft YaHei" panose="020B0503020204020204" pitchFamily="34" charset="-122"/>
              </a:rPr>
              <a:t>    众所周知，神经网络在处理和分析数据方面表现优异，且大数据时代的迅猛发展促进深度学习、强化学习机分布式学习等理论和技术取得突破性进展。</a:t>
            </a:r>
            <a:r>
              <a:rPr lang="zh-CN" altLang="en-US" sz="1600" dirty="0">
                <a:solidFill>
                  <a:srgbClr val="0432FF"/>
                </a:solidFill>
                <a:latin typeface="Microsoft YaHei" panose="020B0503020204020204" pitchFamily="34" charset="-122"/>
                <a:ea typeface="Microsoft YaHei" panose="020B0503020204020204" pitchFamily="34" charset="-122"/>
              </a:rPr>
              <a:t>基于</a:t>
            </a:r>
            <a:r>
              <a:rPr lang="en" altLang="zh-CN" sz="1600" dirty="0">
                <a:solidFill>
                  <a:srgbClr val="0432FF"/>
                </a:solidFill>
                <a:latin typeface="Microsoft YaHei" panose="020B0503020204020204" pitchFamily="34" charset="-122"/>
                <a:ea typeface="Microsoft YaHei" panose="020B0503020204020204" pitchFamily="34" charset="-122"/>
              </a:rPr>
              <a:t>MPC</a:t>
            </a:r>
            <a:r>
              <a:rPr lang="zh-CN" altLang="en-US" sz="1600" dirty="0">
                <a:solidFill>
                  <a:srgbClr val="0432FF"/>
                </a:solidFill>
                <a:latin typeface="Microsoft YaHei" panose="020B0503020204020204" pitchFamily="34" charset="-122"/>
                <a:ea typeface="Microsoft YaHei" panose="020B0503020204020204" pitchFamily="34" charset="-122"/>
              </a:rPr>
              <a:t>的单源数据机器学习框架</a:t>
            </a:r>
            <a:r>
              <a:rPr lang="zh-CN" altLang="en-US" sz="1600" dirty="0">
                <a:solidFill>
                  <a:srgbClr val="000000"/>
                </a:solidFill>
                <a:latin typeface="Microsoft YaHei" panose="020B0503020204020204" pitchFamily="34" charset="-122"/>
                <a:ea typeface="Microsoft YaHei" panose="020B0503020204020204" pitchFamily="34" charset="-122"/>
              </a:rPr>
              <a:t>的应用已经比较成熟，相继提出可支持线性回归模型、逻辑回归模型和神经网络模型（</a:t>
            </a:r>
            <a:r>
              <a:rPr lang="en" altLang="zh-CN" sz="1600" dirty="0">
                <a:solidFill>
                  <a:srgbClr val="000000"/>
                </a:solidFill>
                <a:latin typeface="Microsoft YaHei" panose="020B0503020204020204" pitchFamily="34" charset="-122"/>
                <a:ea typeface="Microsoft YaHei" panose="020B0503020204020204" pitchFamily="34" charset="-122"/>
              </a:rPr>
              <a:t>CNN</a:t>
            </a:r>
            <a:r>
              <a:rPr lang="zh-CN" altLang="en" sz="1600" dirty="0">
                <a:solidFill>
                  <a:srgbClr val="000000"/>
                </a:solidFill>
                <a:latin typeface="Microsoft YaHei" panose="020B0503020204020204" pitchFamily="34" charset="-122"/>
                <a:ea typeface="Microsoft YaHei" panose="020B0503020204020204" pitchFamily="34" charset="-122"/>
              </a:rPr>
              <a:t>、</a:t>
            </a:r>
            <a:r>
              <a:rPr lang="en" altLang="zh-CN" sz="1600" dirty="0">
                <a:solidFill>
                  <a:srgbClr val="000000"/>
                </a:solidFill>
                <a:latin typeface="Microsoft YaHei" panose="020B0503020204020204" pitchFamily="34" charset="-122"/>
                <a:ea typeface="Microsoft YaHei" panose="020B0503020204020204" pitchFamily="34" charset="-122"/>
              </a:rPr>
              <a:t>DNN</a:t>
            </a:r>
            <a:r>
              <a:rPr lang="zh-CN" altLang="en-US" sz="1600" dirty="0">
                <a:solidFill>
                  <a:srgbClr val="000000"/>
                </a:solidFill>
                <a:latin typeface="Microsoft YaHei" panose="020B0503020204020204" pitchFamily="34" charset="-122"/>
                <a:ea typeface="Microsoft YaHei" panose="020B0503020204020204" pitchFamily="34" charset="-122"/>
              </a:rPr>
              <a:t>等）的框架，其在如</a:t>
            </a:r>
            <a:r>
              <a:rPr lang="en" altLang="zh-CN" sz="1600" dirty="0" err="1">
                <a:solidFill>
                  <a:srgbClr val="000000"/>
                </a:solidFill>
                <a:latin typeface="Microsoft YaHei" panose="020B0503020204020204" pitchFamily="34" charset="-122"/>
                <a:ea typeface="Microsoft YaHei" panose="020B0503020204020204" pitchFamily="34" charset="-122"/>
              </a:rPr>
              <a:t>SecureNN</a:t>
            </a:r>
            <a:r>
              <a:rPr lang="zh-CN" altLang="en" sz="1600" dirty="0">
                <a:solidFill>
                  <a:srgbClr val="000000"/>
                </a:solidFill>
                <a:latin typeface="Microsoft YaHei" panose="020B0503020204020204" pitchFamily="34" charset="-122"/>
                <a:ea typeface="Microsoft YaHei" panose="020B0503020204020204" pitchFamily="34" charset="-122"/>
              </a:rPr>
              <a:t>、</a:t>
            </a:r>
            <a:r>
              <a:rPr lang="en" altLang="zh-CN" sz="1600" dirty="0" err="1">
                <a:solidFill>
                  <a:srgbClr val="000000"/>
                </a:solidFill>
                <a:latin typeface="Microsoft YaHei" panose="020B0503020204020204" pitchFamily="34" charset="-122"/>
                <a:ea typeface="Microsoft YaHei" panose="020B0503020204020204" pitchFamily="34" charset="-122"/>
              </a:rPr>
              <a:t>SecureML</a:t>
            </a:r>
            <a:r>
              <a:rPr lang="zh-CN" altLang="en" sz="1600" dirty="0">
                <a:solidFill>
                  <a:srgbClr val="000000"/>
                </a:solidFill>
                <a:latin typeface="Microsoft YaHei" panose="020B0503020204020204" pitchFamily="34" charset="-122"/>
                <a:ea typeface="Microsoft YaHei" panose="020B0503020204020204" pitchFamily="34" charset="-122"/>
              </a:rPr>
              <a:t>、</a:t>
            </a:r>
            <a:r>
              <a:rPr lang="en" altLang="zh-CN" sz="1600" dirty="0">
                <a:solidFill>
                  <a:srgbClr val="000000"/>
                </a:solidFill>
                <a:latin typeface="Microsoft YaHei" panose="020B0503020204020204" pitchFamily="34" charset="-122"/>
                <a:ea typeface="Microsoft YaHei" panose="020B0503020204020204" pitchFamily="34" charset="-122"/>
              </a:rPr>
              <a:t>Chameleon</a:t>
            </a:r>
            <a:r>
              <a:rPr lang="zh-CN" altLang="en-US" sz="1600" dirty="0">
                <a:solidFill>
                  <a:srgbClr val="000000"/>
                </a:solidFill>
                <a:latin typeface="Microsoft YaHei" panose="020B0503020204020204" pitchFamily="34" charset="-122"/>
                <a:ea typeface="Microsoft YaHei" panose="020B0503020204020204" pitchFamily="34" charset="-122"/>
              </a:rPr>
              <a:t>和</a:t>
            </a:r>
            <a:r>
              <a:rPr lang="en" altLang="zh-CN" sz="1600" dirty="0" err="1">
                <a:solidFill>
                  <a:srgbClr val="000000"/>
                </a:solidFill>
                <a:latin typeface="Microsoft YaHei" panose="020B0503020204020204" pitchFamily="34" charset="-122"/>
                <a:ea typeface="Microsoft YaHei" panose="020B0503020204020204" pitchFamily="34" charset="-122"/>
              </a:rPr>
              <a:t>MiniONN</a:t>
            </a:r>
            <a:r>
              <a:rPr lang="zh-CN" altLang="en-US" sz="1600" dirty="0">
                <a:solidFill>
                  <a:srgbClr val="000000"/>
                </a:solidFill>
                <a:latin typeface="Microsoft YaHei" panose="020B0503020204020204" pitchFamily="34" charset="-122"/>
                <a:ea typeface="Microsoft YaHei" panose="020B0503020204020204" pitchFamily="34" charset="-122"/>
              </a:rPr>
              <a:t>等。</a:t>
            </a:r>
          </a:p>
          <a:p>
            <a:pPr algn="just">
              <a:lnSpc>
                <a:spcPct val="150000"/>
              </a:lnSpc>
            </a:pPr>
            <a:r>
              <a:rPr lang="zh-CN" altLang="en-US" sz="1600" dirty="0">
                <a:solidFill>
                  <a:srgbClr val="000000"/>
                </a:solidFill>
                <a:latin typeface="Microsoft YaHei" panose="020B0503020204020204" pitchFamily="34" charset="-122"/>
                <a:ea typeface="Microsoft YaHei" panose="020B0503020204020204" pitchFamily="34" charset="-122"/>
              </a:rPr>
              <a:t>    每个人、每台智能终端都在不断地产生数据。但数据的真正价值不在于数据量的多少</a:t>
            </a:r>
            <a:r>
              <a:rPr lang="en-US" altLang="zh-CN" sz="1600" dirty="0">
                <a:solidFill>
                  <a:srgbClr val="000000"/>
                </a:solidFill>
                <a:latin typeface="Microsoft YaHei" panose="020B0503020204020204" pitchFamily="34" charset="-122"/>
                <a:ea typeface="Microsoft YaHei" panose="020B0503020204020204" pitchFamily="34" charset="-122"/>
              </a:rPr>
              <a:t>, </a:t>
            </a:r>
            <a:r>
              <a:rPr lang="zh-CN" altLang="en-US" sz="1600" dirty="0">
                <a:solidFill>
                  <a:srgbClr val="000000"/>
                </a:solidFill>
                <a:latin typeface="Microsoft YaHei" panose="020B0503020204020204" pitchFamily="34" charset="-122"/>
                <a:ea typeface="Microsoft YaHei" panose="020B0503020204020204" pitchFamily="34" charset="-122"/>
              </a:rPr>
              <a:t>而是如何使数据充分发挥作用，即流动起来的数据才有价值。数据的流动涉及</a:t>
            </a:r>
            <a:r>
              <a:rPr lang="zh-CN" altLang="en-US" sz="1600" dirty="0">
                <a:solidFill>
                  <a:srgbClr val="0432FF"/>
                </a:solidFill>
                <a:latin typeface="Microsoft YaHei" panose="020B0503020204020204" pitchFamily="34" charset="-122"/>
                <a:ea typeface="Microsoft YaHei" panose="020B0503020204020204" pitchFamily="34" charset="-122"/>
              </a:rPr>
              <a:t>多源数据的“计算”</a:t>
            </a:r>
            <a:r>
              <a:rPr lang="en-US" altLang="zh-CN" sz="1600" dirty="0">
                <a:solidFill>
                  <a:srgbClr val="000000"/>
                </a:solidFill>
                <a:latin typeface="Microsoft YaHei" panose="020B0503020204020204" pitchFamily="34" charset="-122"/>
                <a:ea typeface="Microsoft YaHei" panose="020B0503020204020204" pitchFamily="34" charset="-122"/>
              </a:rPr>
              <a:t>, </a:t>
            </a:r>
            <a:r>
              <a:rPr lang="zh-CN" altLang="en-US" sz="1600" dirty="0">
                <a:solidFill>
                  <a:srgbClr val="000000"/>
                </a:solidFill>
                <a:latin typeface="Microsoft YaHei" panose="020B0503020204020204" pitchFamily="34" charset="-122"/>
                <a:ea typeface="Microsoft YaHei" panose="020B0503020204020204" pitchFamily="34" charset="-122"/>
              </a:rPr>
              <a:t>多源数据“计算”才能使数据利用最大化</a:t>
            </a:r>
            <a:r>
              <a:rPr lang="en-US" altLang="zh-CN" sz="1600" dirty="0">
                <a:solidFill>
                  <a:srgbClr val="000000"/>
                </a:solidFill>
                <a:latin typeface="Microsoft YaHei" panose="020B0503020204020204" pitchFamily="34" charset="-122"/>
                <a:ea typeface="Microsoft YaHei" panose="020B0503020204020204" pitchFamily="34" charset="-122"/>
              </a:rPr>
              <a:t>, </a:t>
            </a:r>
            <a:r>
              <a:rPr lang="zh-CN" altLang="en-US" sz="1600" dirty="0">
                <a:solidFill>
                  <a:srgbClr val="000000"/>
                </a:solidFill>
                <a:latin typeface="Microsoft YaHei" panose="020B0503020204020204" pitchFamily="34" charset="-122"/>
                <a:ea typeface="Microsoft YaHei" panose="020B0503020204020204" pitchFamily="34" charset="-122"/>
              </a:rPr>
              <a:t>进而实现数据价值。</a:t>
            </a:r>
            <a:r>
              <a:rPr lang="zh-CN" altLang="en-US" sz="1600" dirty="0">
                <a:solidFill>
                  <a:srgbClr val="0432FF"/>
                </a:solidFill>
                <a:latin typeface="Microsoft YaHei" panose="020B0503020204020204" pitchFamily="34" charset="-122"/>
                <a:ea typeface="Microsoft YaHei" panose="020B0503020204020204" pitchFamily="34" charset="-122"/>
              </a:rPr>
              <a:t>隐私计算</a:t>
            </a:r>
            <a:r>
              <a:rPr lang="zh-CN" altLang="en-US" sz="1600" dirty="0">
                <a:solidFill>
                  <a:srgbClr val="000000"/>
                </a:solidFill>
                <a:latin typeface="Microsoft YaHei" panose="020B0503020204020204" pitchFamily="34" charset="-122"/>
                <a:ea typeface="Microsoft YaHei" panose="020B0503020204020204" pitchFamily="34" charset="-122"/>
              </a:rPr>
              <a:t>是一种由两个或多个参与方联合计算的技术和系统，参与方在不泄露各自数据的前提下通过协作对他们的数据进行联合机器学习和联合分析。隐私计算的参与方既可以是同一机构的不同部门，也可以是不同的机构。在隐私计算框架下，参与方的数据不出本地，在保护数据安全的同时实现多源数据跨域合作，可以破解数据保护与融合应用难题。因此可通过隐私计算在不泄漏各参与方数据的前提下对多源数据进行联合分析。借助密码学理论，使用隐私保护计算领域中一系列算法和协议，例如安全多方计算</a:t>
            </a:r>
            <a:r>
              <a:rPr lang="en-US" altLang="zh-CN" sz="1600" dirty="0">
                <a:solidFill>
                  <a:srgbClr val="000000"/>
                </a:solidFill>
                <a:latin typeface="Microsoft YaHei" panose="020B0503020204020204" pitchFamily="34" charset="-122"/>
                <a:ea typeface="Microsoft YaHei" panose="020B0503020204020204" pitchFamily="34" charset="-122"/>
              </a:rPr>
              <a:t>(</a:t>
            </a:r>
            <a:r>
              <a:rPr lang="en" altLang="zh-CN" sz="1600" dirty="0">
                <a:solidFill>
                  <a:srgbClr val="000000"/>
                </a:solidFill>
                <a:latin typeface="Microsoft YaHei" panose="020B0503020204020204" pitchFamily="34" charset="-122"/>
                <a:ea typeface="Microsoft YaHei" panose="020B0503020204020204" pitchFamily="34" charset="-122"/>
              </a:rPr>
              <a:t>MPC)</a:t>
            </a:r>
            <a:r>
              <a:rPr lang="zh-CN" altLang="en" sz="1600" dirty="0">
                <a:solidFill>
                  <a:srgbClr val="000000"/>
                </a:solidFill>
                <a:latin typeface="Microsoft YaHei" panose="020B0503020204020204" pitchFamily="34" charset="-122"/>
                <a:ea typeface="Microsoft YaHei" panose="020B0503020204020204" pitchFamily="34" charset="-122"/>
              </a:rPr>
              <a:t>，</a:t>
            </a:r>
            <a:r>
              <a:rPr lang="zh-CN" altLang="en-US" sz="1600" dirty="0">
                <a:solidFill>
                  <a:srgbClr val="000000"/>
                </a:solidFill>
                <a:latin typeface="Microsoft YaHei" panose="020B0503020204020204" pitchFamily="34" charset="-122"/>
                <a:ea typeface="Microsoft YaHei" panose="020B0503020204020204" pitchFamily="34" charset="-122"/>
              </a:rPr>
              <a:t>可实现多源数据集成分析。</a:t>
            </a:r>
          </a:p>
          <a:p>
            <a:pPr algn="just">
              <a:lnSpc>
                <a:spcPct val="150000"/>
              </a:lnSpc>
            </a:pPr>
            <a:r>
              <a:rPr lang="zh-CN" altLang="en-US" sz="1600" dirty="0">
                <a:solidFill>
                  <a:srgbClr val="000000"/>
                </a:solidFill>
                <a:latin typeface="Microsoft YaHei" panose="020B0503020204020204" pitchFamily="34" charset="-122"/>
                <a:ea typeface="Microsoft YaHei" panose="020B0503020204020204" pitchFamily="34" charset="-122"/>
              </a:rPr>
              <a:t>    为</a:t>
            </a:r>
            <a:r>
              <a:rPr lang="zh-CN" altLang="en-US" sz="1600" dirty="0">
                <a:solidFill>
                  <a:srgbClr val="0432FF"/>
                </a:solidFill>
                <a:latin typeface="Microsoft YaHei" panose="020B0503020204020204" pitchFamily="34" charset="-122"/>
                <a:ea typeface="Microsoft YaHei" panose="020B0503020204020204" pitchFamily="34" charset="-122"/>
              </a:rPr>
              <a:t>有效利用多源异构数据资源</a:t>
            </a:r>
            <a:r>
              <a:rPr lang="zh-CN" altLang="en-US" sz="1600" dirty="0">
                <a:solidFill>
                  <a:srgbClr val="000000"/>
                </a:solidFill>
                <a:latin typeface="Microsoft YaHei" panose="020B0503020204020204" pitchFamily="34" charset="-122"/>
                <a:ea typeface="Microsoft YaHei" panose="020B0503020204020204" pitchFamily="34" charset="-122"/>
              </a:rPr>
              <a:t>，本文提出密态自适应集成学习方案，结合</a:t>
            </a:r>
            <a:r>
              <a:rPr lang="en" altLang="zh-CN" sz="1600" dirty="0">
                <a:solidFill>
                  <a:srgbClr val="000000"/>
                </a:solidFill>
                <a:latin typeface="Microsoft YaHei" panose="020B0503020204020204" pitchFamily="34" charset="-122"/>
                <a:ea typeface="Microsoft YaHei" panose="020B0503020204020204" pitchFamily="34" charset="-122"/>
              </a:rPr>
              <a:t>MPC</a:t>
            </a:r>
            <a:r>
              <a:rPr lang="zh-CN" altLang="en-US" sz="1600" dirty="0">
                <a:solidFill>
                  <a:srgbClr val="000000"/>
                </a:solidFill>
                <a:latin typeface="Microsoft YaHei" panose="020B0503020204020204" pitchFamily="34" charset="-122"/>
                <a:ea typeface="Microsoft YaHei" panose="020B0503020204020204" pitchFamily="34" charset="-122"/>
              </a:rPr>
              <a:t>等隐私保护技术、集成模型、模型自适应适配方法、神经网络架构搜索等技术，结合多服务域密态数据的同态特征设计自适应多级密态机器学习模型，构造广义多服务域与多级密态机器模型的隐私保护自适应技术，实现数据隐私与用户服务质量的自适应。</a:t>
            </a:r>
            <a:endPar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403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268537" y="107053"/>
            <a:ext cx="7807594"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LURPBK+LucidaBright-Demi"/>
                <a:cs typeface="LURPBK+LucidaBright-Demi"/>
              </a:rPr>
              <a:t>Neural Architecture Search (NAS)</a:t>
            </a:r>
          </a:p>
        </p:txBody>
      </p:sp>
      <p:sp>
        <p:nvSpPr>
          <p:cNvPr id="4" name="object 4"/>
          <p:cNvSpPr txBox="1"/>
          <p:nvPr/>
        </p:nvSpPr>
        <p:spPr>
          <a:xfrm>
            <a:off x="1389053" y="1455472"/>
            <a:ext cx="6785210"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C00000"/>
                </a:solidFill>
                <a:latin typeface="JMASKN+Calibri-Bold"/>
                <a:cs typeface="JMASKN+Calibri-Bold"/>
              </a:rPr>
              <a:t>Definition:</a:t>
            </a:r>
            <a:r>
              <a:rPr sz="2800" spc="-58" dirty="0">
                <a:solidFill>
                  <a:srgbClr val="C00000"/>
                </a:solidFill>
                <a:latin typeface="Times New Roman"/>
                <a:cs typeface="Times New Roman"/>
              </a:rPr>
              <a:t> </a:t>
            </a:r>
            <a:r>
              <a:rPr sz="2800" dirty="0">
                <a:solidFill>
                  <a:srgbClr val="C00000"/>
                </a:solidFill>
                <a:latin typeface="JMASKN+Calibri-Bold"/>
                <a:cs typeface="JMASKN+Calibri-Bold"/>
              </a:rPr>
              <a:t>Neural</a:t>
            </a:r>
            <a:r>
              <a:rPr sz="2800" spc="-54" dirty="0">
                <a:solidFill>
                  <a:srgbClr val="C00000"/>
                </a:solidFill>
                <a:latin typeface="Times New Roman"/>
                <a:cs typeface="Times New Roman"/>
              </a:rPr>
              <a:t> </a:t>
            </a:r>
            <a:r>
              <a:rPr sz="2800" dirty="0">
                <a:solidFill>
                  <a:srgbClr val="C00000"/>
                </a:solidFill>
                <a:latin typeface="JMASKN+Calibri-Bold"/>
                <a:cs typeface="JMASKN+Calibri-Bold"/>
              </a:rPr>
              <a:t>Architecture</a:t>
            </a:r>
            <a:r>
              <a:rPr sz="2800" spc="-54" dirty="0">
                <a:solidFill>
                  <a:srgbClr val="C00000"/>
                </a:solidFill>
                <a:latin typeface="Times New Roman"/>
                <a:cs typeface="Times New Roman"/>
              </a:rPr>
              <a:t> </a:t>
            </a:r>
            <a:r>
              <a:rPr sz="2800" dirty="0">
                <a:solidFill>
                  <a:srgbClr val="C00000"/>
                </a:solidFill>
                <a:latin typeface="JMASKN+Calibri-Bold"/>
                <a:cs typeface="JMASKN+Calibri-Bold"/>
              </a:rPr>
              <a:t>Search</a:t>
            </a:r>
            <a:r>
              <a:rPr sz="2800" spc="-57" dirty="0">
                <a:solidFill>
                  <a:srgbClr val="C00000"/>
                </a:solidFill>
                <a:latin typeface="Times New Roman"/>
                <a:cs typeface="Times New Roman"/>
              </a:rPr>
              <a:t> </a:t>
            </a:r>
            <a:r>
              <a:rPr sz="2800" dirty="0">
                <a:solidFill>
                  <a:srgbClr val="C00000"/>
                </a:solidFill>
                <a:latin typeface="JMASKN+Calibri-Bold"/>
                <a:cs typeface="JMASKN+Calibri-Bold"/>
              </a:rPr>
              <a:t>(NAS).</a:t>
            </a:r>
          </a:p>
        </p:txBody>
      </p:sp>
      <p:sp>
        <p:nvSpPr>
          <p:cNvPr id="5" name="object 5"/>
          <p:cNvSpPr txBox="1"/>
          <p:nvPr/>
        </p:nvSpPr>
        <p:spPr>
          <a:xfrm>
            <a:off x="1389053" y="2039672"/>
            <a:ext cx="9157703" cy="8912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COLQIT+Calibri"/>
                <a:cs typeface="COLQIT+Calibri"/>
              </a:rPr>
              <a:t>Find</a:t>
            </a:r>
            <a:r>
              <a:rPr sz="2800" spc="-58" dirty="0">
                <a:solidFill>
                  <a:srgbClr val="000000"/>
                </a:solidFill>
                <a:latin typeface="Times New Roman"/>
                <a:cs typeface="Times New Roman"/>
              </a:rPr>
              <a:t> </a:t>
            </a:r>
            <a:r>
              <a:rPr sz="2800" dirty="0">
                <a:solidFill>
                  <a:srgbClr val="000000"/>
                </a:solidFill>
                <a:latin typeface="COLQIT+Calibri"/>
                <a:cs typeface="COLQIT+Calibri"/>
              </a:rPr>
              <a:t>the</a:t>
            </a:r>
            <a:r>
              <a:rPr sz="2800" spc="-70" dirty="0">
                <a:solidFill>
                  <a:srgbClr val="000000"/>
                </a:solidFill>
                <a:latin typeface="Times New Roman"/>
                <a:cs typeface="Times New Roman"/>
              </a:rPr>
              <a:t> </a:t>
            </a:r>
            <a:r>
              <a:rPr sz="2800" spc="-10" dirty="0">
                <a:solidFill>
                  <a:srgbClr val="C00000"/>
                </a:solidFill>
                <a:latin typeface="COLQIT+Calibri"/>
                <a:cs typeface="COLQIT+Calibri"/>
              </a:rPr>
              <a:t>architecture</a:t>
            </a:r>
            <a:r>
              <a:rPr sz="2800" spc="-55" dirty="0">
                <a:solidFill>
                  <a:srgbClr val="C00000"/>
                </a:solidFill>
                <a:latin typeface="Times New Roman"/>
                <a:cs typeface="Times New Roman"/>
              </a:rPr>
              <a:t> </a:t>
            </a:r>
            <a:r>
              <a:rPr sz="2800" dirty="0">
                <a:solidFill>
                  <a:srgbClr val="000000"/>
                </a:solidFill>
                <a:latin typeface="COLQIT+Calibri"/>
                <a:cs typeface="COLQIT+Calibri"/>
              </a:rPr>
              <a:t>that</a:t>
            </a:r>
            <a:r>
              <a:rPr sz="2800" spc="-55" dirty="0">
                <a:solidFill>
                  <a:srgbClr val="000000"/>
                </a:solidFill>
                <a:latin typeface="Times New Roman"/>
                <a:cs typeface="Times New Roman"/>
              </a:rPr>
              <a:t> </a:t>
            </a:r>
            <a:r>
              <a:rPr sz="2800" dirty="0">
                <a:solidFill>
                  <a:srgbClr val="000000"/>
                </a:solidFill>
                <a:latin typeface="COLQIT+Calibri"/>
                <a:cs typeface="COLQIT+Calibri"/>
              </a:rPr>
              <a:t>leads</a:t>
            </a:r>
            <a:r>
              <a:rPr sz="2800" spc="-55" dirty="0">
                <a:solidFill>
                  <a:srgbClr val="000000"/>
                </a:solidFill>
                <a:latin typeface="Times New Roman"/>
                <a:cs typeface="Times New Roman"/>
              </a:rPr>
              <a:t> </a:t>
            </a:r>
            <a:r>
              <a:rPr sz="2800" spc="-25" dirty="0">
                <a:solidFill>
                  <a:srgbClr val="000000"/>
                </a:solidFill>
                <a:latin typeface="COLQIT+Calibri"/>
                <a:cs typeface="COLQIT+Calibri"/>
              </a:rPr>
              <a:t>to</a:t>
            </a:r>
            <a:r>
              <a:rPr sz="2800" spc="-39" dirty="0">
                <a:solidFill>
                  <a:srgbClr val="000000"/>
                </a:solidFill>
                <a:latin typeface="Times New Roman"/>
                <a:cs typeface="Times New Roman"/>
              </a:rPr>
              <a:t> </a:t>
            </a:r>
            <a:r>
              <a:rPr sz="2800" dirty="0">
                <a:solidFill>
                  <a:srgbClr val="000000"/>
                </a:solidFill>
                <a:latin typeface="COLQIT+Calibri"/>
                <a:cs typeface="COLQIT+Calibri"/>
              </a:rPr>
              <a:t>the</a:t>
            </a:r>
            <a:r>
              <a:rPr sz="2800" spc="-70" dirty="0">
                <a:solidFill>
                  <a:srgbClr val="000000"/>
                </a:solidFill>
                <a:latin typeface="Times New Roman"/>
                <a:cs typeface="Times New Roman"/>
              </a:rPr>
              <a:t> </a:t>
            </a:r>
            <a:r>
              <a:rPr sz="2800" dirty="0">
                <a:solidFill>
                  <a:srgbClr val="C00000"/>
                </a:solidFill>
                <a:latin typeface="COLQIT+Calibri"/>
                <a:cs typeface="COLQIT+Calibri"/>
              </a:rPr>
              <a:t>best</a:t>
            </a:r>
            <a:r>
              <a:rPr sz="2800" spc="-55" dirty="0">
                <a:solidFill>
                  <a:srgbClr val="C00000"/>
                </a:solidFill>
                <a:latin typeface="Times New Roman"/>
                <a:cs typeface="Times New Roman"/>
              </a:rPr>
              <a:t> </a:t>
            </a:r>
            <a:r>
              <a:rPr sz="2800" dirty="0">
                <a:solidFill>
                  <a:srgbClr val="C00000"/>
                </a:solidFill>
                <a:latin typeface="COLQIT+Calibri"/>
                <a:cs typeface="COLQIT+Calibri"/>
              </a:rPr>
              <a:t>validation</a:t>
            </a:r>
            <a:r>
              <a:rPr sz="2800" spc="-56" dirty="0">
                <a:solidFill>
                  <a:srgbClr val="C00000"/>
                </a:solidFill>
                <a:latin typeface="Times New Roman"/>
                <a:cs typeface="Times New Roman"/>
              </a:rPr>
              <a:t> </a:t>
            </a:r>
            <a:r>
              <a:rPr sz="2800" dirty="0">
                <a:solidFill>
                  <a:srgbClr val="C00000"/>
                </a:solidFill>
                <a:latin typeface="COLQIT+Calibri"/>
                <a:cs typeface="COLQIT+Calibri"/>
              </a:rPr>
              <a:t>accuracy</a:t>
            </a:r>
          </a:p>
          <a:p>
            <a:pPr marL="0" marR="0">
              <a:lnSpc>
                <a:spcPts val="3300"/>
              </a:lnSpc>
              <a:spcBef>
                <a:spcPts val="0"/>
              </a:spcBef>
              <a:spcAft>
                <a:spcPts val="0"/>
              </a:spcAft>
            </a:pPr>
            <a:r>
              <a:rPr sz="2800" dirty="0">
                <a:solidFill>
                  <a:srgbClr val="7F7F7F"/>
                </a:solidFill>
                <a:latin typeface="COLQIT+Calibri"/>
                <a:cs typeface="COLQIT+Calibri"/>
              </a:rPr>
              <a:t>(or</a:t>
            </a:r>
            <a:r>
              <a:rPr sz="2800" spc="-63" dirty="0">
                <a:solidFill>
                  <a:srgbClr val="7F7F7F"/>
                </a:solidFill>
                <a:latin typeface="Times New Roman"/>
                <a:cs typeface="Times New Roman"/>
              </a:rPr>
              <a:t> </a:t>
            </a:r>
            <a:r>
              <a:rPr sz="2800" dirty="0">
                <a:solidFill>
                  <a:srgbClr val="7F7F7F"/>
                </a:solidFill>
                <a:latin typeface="COLQIT+Calibri"/>
                <a:cs typeface="COLQIT+Calibri"/>
              </a:rPr>
              <a:t>other</a:t>
            </a:r>
            <a:r>
              <a:rPr sz="2800" spc="-64" dirty="0">
                <a:solidFill>
                  <a:srgbClr val="7F7F7F"/>
                </a:solidFill>
                <a:latin typeface="Times New Roman"/>
                <a:cs typeface="Times New Roman"/>
              </a:rPr>
              <a:t> </a:t>
            </a:r>
            <a:r>
              <a:rPr sz="2800" dirty="0">
                <a:solidFill>
                  <a:srgbClr val="7F7F7F"/>
                </a:solidFill>
                <a:latin typeface="COLQIT+Calibri"/>
                <a:cs typeface="COLQIT+Calibri"/>
              </a:rPr>
              <a:t>metrics</a:t>
            </a:r>
            <a:r>
              <a:rPr sz="2800" spc="-54" dirty="0">
                <a:solidFill>
                  <a:srgbClr val="7F7F7F"/>
                </a:solidFill>
                <a:latin typeface="Times New Roman"/>
                <a:cs typeface="Times New Roman"/>
              </a:rPr>
              <a:t> </a:t>
            </a:r>
            <a:r>
              <a:rPr sz="2800" dirty="0">
                <a:solidFill>
                  <a:srgbClr val="7F7F7F"/>
                </a:solidFill>
                <a:latin typeface="COLQIT+Calibri"/>
                <a:cs typeface="COLQIT+Calibri"/>
              </a:rPr>
              <a:t>such</a:t>
            </a:r>
            <a:r>
              <a:rPr sz="2800" spc="-63" dirty="0">
                <a:solidFill>
                  <a:srgbClr val="7F7F7F"/>
                </a:solidFill>
                <a:latin typeface="Times New Roman"/>
                <a:cs typeface="Times New Roman"/>
              </a:rPr>
              <a:t> </a:t>
            </a:r>
            <a:r>
              <a:rPr sz="2800" dirty="0">
                <a:solidFill>
                  <a:srgbClr val="7F7F7F"/>
                </a:solidFill>
                <a:latin typeface="COLQIT+Calibri"/>
                <a:cs typeface="COLQIT+Calibri"/>
              </a:rPr>
              <a:t>as</a:t>
            </a:r>
            <a:r>
              <a:rPr sz="2800" spc="-54" dirty="0">
                <a:solidFill>
                  <a:srgbClr val="7F7F7F"/>
                </a:solidFill>
                <a:latin typeface="Times New Roman"/>
                <a:cs typeface="Times New Roman"/>
              </a:rPr>
              <a:t> </a:t>
            </a:r>
            <a:r>
              <a:rPr sz="2800" spc="-21" dirty="0">
                <a:solidFill>
                  <a:srgbClr val="7F7F7F"/>
                </a:solidFill>
                <a:latin typeface="COLQIT+Calibri"/>
                <a:cs typeface="COLQIT+Calibri"/>
              </a:rPr>
              <a:t>efficiency.)</a:t>
            </a:r>
          </a:p>
        </p:txBody>
      </p:sp>
      <p:sp>
        <p:nvSpPr>
          <p:cNvPr id="6" name="object 6"/>
          <p:cNvSpPr txBox="1"/>
          <p:nvPr/>
        </p:nvSpPr>
        <p:spPr>
          <a:xfrm>
            <a:off x="1389053" y="3827319"/>
            <a:ext cx="7289208"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TLBUVK+ArialMT"/>
                <a:cs typeface="TLBUVK+ArialMT"/>
              </a:rPr>
              <a:t>•</a:t>
            </a:r>
            <a:r>
              <a:rPr sz="2800" spc="120" dirty="0">
                <a:solidFill>
                  <a:srgbClr val="000000"/>
                </a:solidFill>
                <a:latin typeface="Times New Roman"/>
                <a:cs typeface="Times New Roman"/>
              </a:rPr>
              <a:t> </a:t>
            </a:r>
            <a:r>
              <a:rPr sz="2800" dirty="0">
                <a:solidFill>
                  <a:srgbClr val="000000"/>
                </a:solidFill>
                <a:latin typeface="JMASKN+Calibri-Bold"/>
                <a:cs typeface="JMASKN+Calibri-Bold"/>
              </a:rPr>
              <a:t>Example:</a:t>
            </a:r>
            <a:r>
              <a:rPr sz="2800" spc="-54" dirty="0">
                <a:solidFill>
                  <a:srgbClr val="000000"/>
                </a:solidFill>
                <a:latin typeface="Times New Roman"/>
                <a:cs typeface="Times New Roman"/>
              </a:rPr>
              <a:t> </a:t>
            </a:r>
            <a:r>
              <a:rPr sz="2800" spc="-11" dirty="0">
                <a:solidFill>
                  <a:srgbClr val="833B0B"/>
                </a:solidFill>
                <a:latin typeface="COLQIT+Calibri"/>
                <a:cs typeface="COLQIT+Calibri"/>
              </a:rPr>
              <a:t>ResNet</a:t>
            </a:r>
            <a:r>
              <a:rPr sz="2800" spc="-52" dirty="0">
                <a:solidFill>
                  <a:srgbClr val="833B0B"/>
                </a:solidFill>
                <a:latin typeface="Times New Roman"/>
                <a:cs typeface="Times New Roman"/>
              </a:rPr>
              <a:t> </a:t>
            </a:r>
            <a:r>
              <a:rPr sz="2800" dirty="0">
                <a:solidFill>
                  <a:srgbClr val="000000"/>
                </a:solidFill>
                <a:latin typeface="COLQIT+Calibri"/>
                <a:cs typeface="COLQIT+Calibri"/>
              </a:rPr>
              <a:t>has</a:t>
            </a:r>
            <a:r>
              <a:rPr sz="2800" spc="-58" dirty="0">
                <a:solidFill>
                  <a:srgbClr val="000000"/>
                </a:solidFill>
                <a:latin typeface="Times New Roman"/>
                <a:cs typeface="Times New Roman"/>
              </a:rPr>
              <a:t> </a:t>
            </a:r>
            <a:r>
              <a:rPr sz="2800" spc="-18" dirty="0">
                <a:solidFill>
                  <a:srgbClr val="000000"/>
                </a:solidFill>
                <a:latin typeface="COLQIT+Calibri"/>
                <a:cs typeface="COLQIT+Calibri"/>
              </a:rPr>
              <a:t>better</a:t>
            </a:r>
            <a:r>
              <a:rPr sz="2800" spc="-47" dirty="0">
                <a:solidFill>
                  <a:srgbClr val="000000"/>
                </a:solidFill>
                <a:latin typeface="Times New Roman"/>
                <a:cs typeface="Times New Roman"/>
              </a:rPr>
              <a:t> </a:t>
            </a:r>
            <a:r>
              <a:rPr sz="2800" dirty="0">
                <a:solidFill>
                  <a:srgbClr val="000000"/>
                </a:solidFill>
                <a:latin typeface="COLQIT+Calibri"/>
                <a:cs typeface="COLQIT+Calibri"/>
              </a:rPr>
              <a:t>accuracy</a:t>
            </a:r>
            <a:r>
              <a:rPr sz="2800" spc="-55" dirty="0">
                <a:solidFill>
                  <a:srgbClr val="000000"/>
                </a:solidFill>
                <a:latin typeface="Times New Roman"/>
                <a:cs typeface="Times New Roman"/>
              </a:rPr>
              <a:t> </a:t>
            </a:r>
            <a:r>
              <a:rPr sz="2800" dirty="0">
                <a:solidFill>
                  <a:srgbClr val="000000"/>
                </a:solidFill>
                <a:latin typeface="COLQIT+Calibri"/>
                <a:cs typeface="COLQIT+Calibri"/>
              </a:rPr>
              <a:t>than</a:t>
            </a:r>
            <a:r>
              <a:rPr sz="2800" spc="-58" dirty="0">
                <a:solidFill>
                  <a:srgbClr val="000000"/>
                </a:solidFill>
                <a:latin typeface="Times New Roman"/>
                <a:cs typeface="Times New Roman"/>
              </a:rPr>
              <a:t> </a:t>
            </a:r>
            <a:r>
              <a:rPr sz="2800" spc="-14" dirty="0">
                <a:solidFill>
                  <a:srgbClr val="833B0B"/>
                </a:solidFill>
                <a:latin typeface="COLQIT+Calibri"/>
                <a:cs typeface="COLQIT+Calibri"/>
              </a:rPr>
              <a:t>VGG</a:t>
            </a:r>
            <a:r>
              <a:rPr sz="2800" dirty="0">
                <a:solidFill>
                  <a:srgbClr val="000000"/>
                </a:solidFill>
                <a:latin typeface="COLQIT+Calibri"/>
                <a:cs typeface="COLQIT+Calibri"/>
              </a:rPr>
              <a:t>.</a:t>
            </a:r>
          </a:p>
        </p:txBody>
      </p:sp>
      <p:sp>
        <p:nvSpPr>
          <p:cNvPr id="7" name="object 7"/>
          <p:cNvSpPr txBox="1"/>
          <p:nvPr/>
        </p:nvSpPr>
        <p:spPr>
          <a:xfrm>
            <a:off x="1389053" y="4487719"/>
            <a:ext cx="9071739" cy="472182"/>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000000"/>
                </a:solidFill>
                <a:latin typeface="TLBUVK+ArialMT"/>
                <a:cs typeface="TLBUVK+ArialMT"/>
              </a:rPr>
              <a:t>•</a:t>
            </a:r>
            <a:r>
              <a:rPr sz="2800" spc="120" dirty="0">
                <a:solidFill>
                  <a:srgbClr val="000000"/>
                </a:solidFill>
                <a:latin typeface="Times New Roman"/>
                <a:cs typeface="Times New Roman"/>
              </a:rPr>
              <a:t> </a:t>
            </a:r>
            <a:r>
              <a:rPr sz="2800" dirty="0">
                <a:solidFill>
                  <a:srgbClr val="000000"/>
                </a:solidFill>
                <a:latin typeface="JMASKN+Calibri-Bold"/>
                <a:cs typeface="JMASKN+Calibri-Bold"/>
              </a:rPr>
              <a:t>Example:</a:t>
            </a:r>
            <a:r>
              <a:rPr sz="2800" spc="-54" dirty="0">
                <a:solidFill>
                  <a:srgbClr val="000000"/>
                </a:solidFill>
                <a:latin typeface="Times New Roman"/>
                <a:cs typeface="Times New Roman"/>
              </a:rPr>
              <a:t> </a:t>
            </a:r>
            <a:r>
              <a:rPr sz="2800" dirty="0">
                <a:solidFill>
                  <a:srgbClr val="833B0B"/>
                </a:solidFill>
                <a:latin typeface="COLQIT+Calibri"/>
                <a:cs typeface="COLQIT+Calibri"/>
              </a:rPr>
              <a:t>MobileNet</a:t>
            </a:r>
            <a:r>
              <a:rPr sz="2800" spc="-61" dirty="0">
                <a:solidFill>
                  <a:srgbClr val="833B0B"/>
                </a:solidFill>
                <a:latin typeface="Times New Roman"/>
                <a:cs typeface="Times New Roman"/>
              </a:rPr>
              <a:t> </a:t>
            </a:r>
            <a:r>
              <a:rPr sz="2800" dirty="0">
                <a:solidFill>
                  <a:srgbClr val="000000"/>
                </a:solidFill>
                <a:latin typeface="COLQIT+Calibri"/>
                <a:cs typeface="COLQIT+Calibri"/>
              </a:rPr>
              <a:t>is</a:t>
            </a:r>
            <a:r>
              <a:rPr sz="2800" spc="-52" dirty="0">
                <a:solidFill>
                  <a:srgbClr val="000000"/>
                </a:solidFill>
                <a:latin typeface="Times New Roman"/>
                <a:cs typeface="Times New Roman"/>
              </a:rPr>
              <a:t> </a:t>
            </a:r>
            <a:r>
              <a:rPr sz="2800" spc="-13" dirty="0">
                <a:solidFill>
                  <a:srgbClr val="000000"/>
                </a:solidFill>
                <a:latin typeface="COLQIT+Calibri"/>
                <a:cs typeface="COLQIT+Calibri"/>
              </a:rPr>
              <a:t>more</a:t>
            </a:r>
            <a:r>
              <a:rPr sz="2800" spc="-56" dirty="0">
                <a:solidFill>
                  <a:srgbClr val="000000"/>
                </a:solidFill>
                <a:latin typeface="Times New Roman"/>
                <a:cs typeface="Times New Roman"/>
              </a:rPr>
              <a:t> </a:t>
            </a:r>
            <a:r>
              <a:rPr sz="2800" spc="-12" dirty="0">
                <a:solidFill>
                  <a:srgbClr val="000000"/>
                </a:solidFill>
                <a:latin typeface="COLQIT+Calibri"/>
                <a:cs typeface="COLQIT+Calibri"/>
              </a:rPr>
              <a:t>efficient</a:t>
            </a:r>
            <a:r>
              <a:rPr sz="2800" spc="-49" dirty="0">
                <a:solidFill>
                  <a:srgbClr val="000000"/>
                </a:solidFill>
                <a:latin typeface="Times New Roman"/>
                <a:cs typeface="Times New Roman"/>
              </a:rPr>
              <a:t> </a:t>
            </a:r>
            <a:r>
              <a:rPr sz="2800" dirty="0">
                <a:solidFill>
                  <a:srgbClr val="000000"/>
                </a:solidFill>
                <a:latin typeface="COLQIT+Calibri"/>
                <a:cs typeface="COLQIT+Calibri"/>
              </a:rPr>
              <a:t>than</a:t>
            </a:r>
            <a:r>
              <a:rPr sz="2800" spc="-58" dirty="0">
                <a:solidFill>
                  <a:srgbClr val="000000"/>
                </a:solidFill>
                <a:latin typeface="Times New Roman"/>
                <a:cs typeface="Times New Roman"/>
              </a:rPr>
              <a:t> </a:t>
            </a:r>
            <a:r>
              <a:rPr sz="2800" spc="-10" dirty="0">
                <a:solidFill>
                  <a:srgbClr val="833B0B"/>
                </a:solidFill>
                <a:latin typeface="COLQIT+Calibri"/>
                <a:cs typeface="COLQIT+Calibri"/>
              </a:rPr>
              <a:t>ResNet</a:t>
            </a:r>
            <a:r>
              <a:rPr sz="2800" dirty="0">
                <a:solidFill>
                  <a:srgbClr val="000000"/>
                </a:solidFill>
                <a:latin typeface="COLQIT+Calibri"/>
                <a:cs typeface="COLQIT+Calibri"/>
              </a:rPr>
              <a:t>,</a:t>
            </a:r>
            <a:r>
              <a:rPr sz="2800" spc="-61" dirty="0">
                <a:solidFill>
                  <a:srgbClr val="000000"/>
                </a:solidFill>
                <a:latin typeface="Times New Roman"/>
                <a:cs typeface="Times New Roman"/>
              </a:rPr>
              <a:t> </a:t>
            </a:r>
            <a:r>
              <a:rPr sz="2800" dirty="0">
                <a:solidFill>
                  <a:srgbClr val="000000"/>
                </a:solidFill>
                <a:latin typeface="COLQIT+Calibri"/>
                <a:cs typeface="COLQIT+Calibri"/>
              </a:rPr>
              <a:t>although</a:t>
            </a:r>
          </a:p>
        </p:txBody>
      </p:sp>
      <p:sp>
        <p:nvSpPr>
          <p:cNvPr id="8" name="object 8"/>
          <p:cNvSpPr txBox="1"/>
          <p:nvPr/>
        </p:nvSpPr>
        <p:spPr>
          <a:xfrm>
            <a:off x="1617653" y="4868719"/>
            <a:ext cx="4574326" cy="472181"/>
          </a:xfrm>
          <a:prstGeom prst="rect">
            <a:avLst/>
          </a:prstGeom>
        </p:spPr>
        <p:txBody>
          <a:bodyPr vert="horz" wrap="square" lIns="0" tIns="0" rIns="0" bIns="0" rtlCol="0">
            <a:spAutoFit/>
          </a:bodyPr>
          <a:lstStyle/>
          <a:p>
            <a:pPr marL="0" marR="0">
              <a:lnSpc>
                <a:spcPts val="3417"/>
              </a:lnSpc>
              <a:spcBef>
                <a:spcPts val="0"/>
              </a:spcBef>
              <a:spcAft>
                <a:spcPts val="0"/>
              </a:spcAft>
            </a:pPr>
            <a:r>
              <a:rPr sz="2800" dirty="0">
                <a:solidFill>
                  <a:srgbClr val="833B0B"/>
                </a:solidFill>
                <a:latin typeface="COLQIT+Calibri"/>
                <a:cs typeface="COLQIT+Calibri"/>
              </a:rPr>
              <a:t>MobileNet</a:t>
            </a:r>
            <a:r>
              <a:rPr sz="2800" spc="-61" dirty="0">
                <a:solidFill>
                  <a:srgbClr val="833B0B"/>
                </a:solidFill>
                <a:latin typeface="Times New Roman"/>
                <a:cs typeface="Times New Roman"/>
              </a:rPr>
              <a:t> </a:t>
            </a:r>
            <a:r>
              <a:rPr sz="2800" dirty="0">
                <a:solidFill>
                  <a:srgbClr val="000000"/>
                </a:solidFill>
                <a:latin typeface="COLQIT+Calibri"/>
                <a:cs typeface="COLQIT+Calibri"/>
              </a:rPr>
              <a:t>has</a:t>
            </a:r>
            <a:r>
              <a:rPr sz="2800" spc="-58" dirty="0">
                <a:solidFill>
                  <a:srgbClr val="000000"/>
                </a:solidFill>
                <a:latin typeface="Times New Roman"/>
                <a:cs typeface="Times New Roman"/>
              </a:rPr>
              <a:t> </a:t>
            </a:r>
            <a:r>
              <a:rPr sz="2800" spc="-12" dirty="0">
                <a:solidFill>
                  <a:srgbClr val="000000"/>
                </a:solidFill>
                <a:latin typeface="COLQIT+Calibri"/>
                <a:cs typeface="COLQIT+Calibri"/>
              </a:rPr>
              <a:t>lower</a:t>
            </a:r>
            <a:r>
              <a:rPr sz="2800" spc="-51" dirty="0">
                <a:solidFill>
                  <a:srgbClr val="000000"/>
                </a:solidFill>
                <a:latin typeface="Times New Roman"/>
                <a:cs typeface="Times New Roman"/>
              </a:rPr>
              <a:t> </a:t>
            </a:r>
            <a:r>
              <a:rPr sz="2800" spc="-27" dirty="0">
                <a:solidFill>
                  <a:srgbClr val="000000"/>
                </a:solidFill>
                <a:latin typeface="COLQIT+Calibri"/>
                <a:cs typeface="COLQIT+Calibri"/>
              </a:rPr>
              <a:t>accuracy.</a:t>
            </a:r>
          </a:p>
        </p:txBody>
      </p:sp>
      <p:sp>
        <p:nvSpPr>
          <p:cNvPr id="9" name="文本框 8">
            <a:extLst>
              <a:ext uri="{FF2B5EF4-FFF2-40B4-BE49-F238E27FC236}">
                <a16:creationId xmlns:a16="http://schemas.microsoft.com/office/drawing/2014/main" id="{37D7E85C-DFFD-401C-AAB6-9F8986BFDD7D}"/>
              </a:ext>
            </a:extLst>
          </p:cNvPr>
          <p:cNvSpPr txBox="1"/>
          <p:nvPr/>
        </p:nvSpPr>
        <p:spPr>
          <a:xfrm>
            <a:off x="1409123" y="907997"/>
            <a:ext cx="8667007" cy="369332"/>
          </a:xfrm>
          <a:prstGeom prst="rect">
            <a:avLst/>
          </a:prstGeom>
          <a:noFill/>
        </p:spPr>
        <p:txBody>
          <a:bodyPr wrap="square">
            <a:spAutoFit/>
          </a:bodyPr>
          <a:lstStyle>
            <a:defPPr>
              <a:defRPr lang="zh-CN"/>
            </a:defPPr>
            <a:lvl1pPr>
              <a:defRPr sz="1600">
                <a:solidFill>
                  <a:srgbClr val="0070C0"/>
                </a:solidFill>
                <a:latin typeface="微软雅黑" panose="020B0503020204020204" pitchFamily="34" charset="-122"/>
                <a:ea typeface="微软雅黑" panose="020B0503020204020204" pitchFamily="34" charset="-122"/>
              </a:defRPr>
            </a:lvl1pPr>
          </a:lstStyle>
          <a:p>
            <a:r>
              <a:rPr lang="en-US" altLang="zh-CN" dirty="0"/>
              <a:t>NAS</a:t>
            </a:r>
            <a:r>
              <a:rPr lang="zh-CN" altLang="en-US" dirty="0"/>
              <a:t>定义：寻找最优验证准确率的神经网络结构，也可能是找最优效率</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15416"/>
            <a:ext cx="12192000" cy="6858000"/>
          </a:xfrm>
          <a:prstGeom prst="rect">
            <a:avLst/>
          </a:prstGeom>
          <a:blipFill>
            <a:blip r:embed="rId2" cstate="print"/>
            <a:stretch>
              <a:fillRect/>
            </a:stretch>
          </a:blipFill>
        </p:spPr>
        <p:txBody>
          <a:bodyPr wrap="square" lIns="0" tIns="0" rIns="0" bIns="0" rtlCol="0">
            <a:spAutoFit/>
          </a:bodyPr>
          <a:lstStyle/>
          <a:p>
            <a:endParaRPr dirty="0"/>
          </a:p>
        </p:txBody>
      </p:sp>
      <p:sp>
        <p:nvSpPr>
          <p:cNvPr id="5" name="矩形 4">
            <a:extLst>
              <a:ext uri="{FF2B5EF4-FFF2-40B4-BE49-F238E27FC236}">
                <a16:creationId xmlns:a16="http://schemas.microsoft.com/office/drawing/2014/main" id="{2D0E06FB-8A9D-864E-B981-3273CB739FBB}"/>
              </a:ext>
            </a:extLst>
          </p:cNvPr>
          <p:cNvSpPr/>
          <p:nvPr/>
        </p:nvSpPr>
        <p:spPr>
          <a:xfrm>
            <a:off x="263352" y="548680"/>
            <a:ext cx="11665296" cy="5493812"/>
          </a:xfrm>
          <a:prstGeom prst="rect">
            <a:avLst/>
          </a:prstGeom>
        </p:spPr>
        <p:txBody>
          <a:bodyPr wrap="square">
            <a:spAutoFit/>
          </a:bodyPr>
          <a:lstStyle/>
          <a:p>
            <a:pPr algn="just"/>
            <a:r>
              <a:rPr lang="en-US" altLang="zh-CN" dirty="0">
                <a:solidFill>
                  <a:srgbClr val="000000"/>
                </a:solidFill>
                <a:latin typeface="Microsoft YaHei" panose="020B0503020204020204" pitchFamily="34" charset="-122"/>
                <a:ea typeface="Microsoft YaHei" panose="020B0503020204020204" pitchFamily="34" charset="-122"/>
              </a:rPr>
              <a:t>Q</a:t>
            </a:r>
            <a:r>
              <a:rPr lang="zh-CN" altLang="en-US" dirty="0">
                <a:solidFill>
                  <a:srgbClr val="000000"/>
                </a:solidFill>
                <a:latin typeface="Microsoft YaHei" panose="020B0503020204020204" pitchFamily="34" charset="-122"/>
                <a:ea typeface="Microsoft YaHei" panose="020B0503020204020204" pitchFamily="34" charset="-122"/>
              </a:rPr>
              <a:t>：对比（在所有数据上一起秘密训练模型）这一方法， 我们的方法（针对不同源数据，单独秘密训练模型，之后再调节、集成等）的可行性。</a:t>
            </a:r>
            <a:endParaRPr lang="en-US" altLang="zh-CN" dirty="0">
              <a:solidFill>
                <a:srgbClr val="000000"/>
              </a:solidFill>
              <a:latin typeface="Microsoft YaHei" panose="020B0503020204020204" pitchFamily="34" charset="-122"/>
              <a:ea typeface="Microsoft YaHei" panose="020B0503020204020204" pitchFamily="34" charset="-122"/>
            </a:endParaRPr>
          </a:p>
          <a:p>
            <a:pPr algn="just"/>
            <a:endParaRPr lang="zh-CN" altLang="en-US" dirty="0">
              <a:solidFill>
                <a:srgbClr val="000000"/>
              </a:solidFill>
              <a:latin typeface="Microsoft YaHei" panose="020B0503020204020204" pitchFamily="34" charset="-122"/>
              <a:ea typeface="Microsoft YaHei" panose="020B0503020204020204" pitchFamily="34" charset="-122"/>
            </a:endParaRPr>
          </a:p>
          <a:p>
            <a:pPr marL="342900" indent="-342900" fontAlgn="base">
              <a:lnSpc>
                <a:spcPct val="150000"/>
              </a:lnSpc>
              <a:buFont typeface="+mj-ea"/>
              <a:buAutoNum type="circleNumDbPlain"/>
            </a:pPr>
            <a:r>
              <a:rPr lang="zh-CN" altLang="en-US" dirty="0">
                <a:solidFill>
                  <a:srgbClr val="000000"/>
                </a:solidFill>
                <a:latin typeface="Microsoft YaHei" panose="020B0503020204020204" pitchFamily="34" charset="-122"/>
                <a:ea typeface="Microsoft YaHei" panose="020B0503020204020204" pitchFamily="34" charset="-122"/>
              </a:rPr>
              <a:t>  </a:t>
            </a:r>
            <a:r>
              <a:rPr lang="en" altLang="zh-CN" dirty="0">
                <a:latin typeface="Microsoft YaHei" panose="020B0503020204020204" pitchFamily="34" charset="-122"/>
                <a:ea typeface="Microsoft YaHei" panose="020B0503020204020204" pitchFamily="34" charset="-122"/>
              </a:rPr>
              <a:t>bagging</a:t>
            </a:r>
            <a:r>
              <a:rPr lang="zh-CN" altLang="en-US" dirty="0">
                <a:latin typeface="Microsoft YaHei" panose="020B0503020204020204" pitchFamily="34" charset="-122"/>
                <a:ea typeface="Microsoft YaHei" panose="020B0503020204020204" pitchFamily="34" charset="-122"/>
              </a:rPr>
              <a:t>和</a:t>
            </a:r>
            <a:r>
              <a:rPr lang="en" altLang="zh-CN" dirty="0">
                <a:latin typeface="Microsoft YaHei" panose="020B0503020204020204" pitchFamily="34" charset="-122"/>
                <a:ea typeface="Microsoft YaHei" panose="020B0503020204020204" pitchFamily="34" charset="-122"/>
              </a:rPr>
              <a:t>boosting</a:t>
            </a:r>
            <a:r>
              <a:rPr lang="zh-CN" altLang="en-US" dirty="0">
                <a:latin typeface="Microsoft YaHei" panose="020B0503020204020204" pitchFamily="34" charset="-122"/>
                <a:ea typeface="Microsoft YaHei" panose="020B0503020204020204" pitchFamily="34" charset="-122"/>
              </a:rPr>
              <a:t>模型集成都是针对同源数据集而言；</a:t>
            </a:r>
            <a:r>
              <a:rPr lang="en" altLang="zh-CN" dirty="0">
                <a:latin typeface="Microsoft YaHei" panose="020B0503020204020204" pitchFamily="34" charset="-122"/>
                <a:ea typeface="Microsoft YaHei" panose="020B0503020204020204" pitchFamily="34" charset="-122"/>
              </a:rPr>
              <a:t>Stacking</a:t>
            </a:r>
            <a:r>
              <a:rPr lang="zh-CN" altLang="en-US" dirty="0">
                <a:latin typeface="Microsoft YaHei" panose="020B0503020204020204" pitchFamily="34" charset="-122"/>
                <a:ea typeface="Microsoft YaHei" panose="020B0503020204020204" pitchFamily="34" charset="-122"/>
              </a:rPr>
              <a:t>是针对异质弱学习器，并行学习，并通过训练一个「元模型」将它们组合起来，根据不同弱模型的预测结果输出一个最终的预测结果。但这与我们的整体模型相冲突：</a:t>
            </a:r>
            <a:r>
              <a:rPr lang="en" altLang="zh-CN" dirty="0">
                <a:latin typeface="Microsoft YaHei" panose="020B0503020204020204" pitchFamily="34" charset="-122"/>
                <a:ea typeface="Microsoft YaHei" panose="020B0503020204020204" pitchFamily="34" charset="-122"/>
              </a:rPr>
              <a:t>NAS</a:t>
            </a:r>
            <a:r>
              <a:rPr lang="zh-CN" altLang="en-US" dirty="0">
                <a:latin typeface="Microsoft YaHei" panose="020B0503020204020204" pitchFamily="34" charset="-122"/>
                <a:ea typeface="Microsoft YaHei" panose="020B0503020204020204" pitchFamily="34" charset="-122"/>
              </a:rPr>
              <a:t>已经是针对各类数据的最优模型，</a:t>
            </a:r>
            <a:r>
              <a:rPr lang="zh-CN" altLang="en-US" dirty="0">
                <a:solidFill>
                  <a:srgbClr val="FF0000"/>
                </a:solidFill>
                <a:latin typeface="Microsoft YaHei" panose="020B0503020204020204" pitchFamily="34" charset="-122"/>
                <a:ea typeface="Microsoft YaHei" panose="020B0503020204020204" pitchFamily="34" charset="-122"/>
              </a:rPr>
              <a:t>集成只会损失精度</a:t>
            </a:r>
            <a:r>
              <a:rPr lang="zh-CN" altLang="en-US" dirty="0">
                <a:latin typeface="Microsoft YaHei" panose="020B0503020204020204" pitchFamily="34" charset="-122"/>
                <a:ea typeface="Microsoft YaHei" panose="020B0503020204020204" pitchFamily="34" charset="-122"/>
              </a:rPr>
              <a:t>？</a:t>
            </a:r>
          </a:p>
          <a:p>
            <a:pPr marL="342900" indent="-342900" fontAlgn="base">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明文和密文确实模型训练是有损失，</a:t>
            </a:r>
            <a:r>
              <a:rPr lang="zh-CN" altLang="en-US" dirty="0">
                <a:solidFill>
                  <a:srgbClr val="FF0000"/>
                </a:solidFill>
                <a:latin typeface="Microsoft YaHei" panose="020B0503020204020204" pitchFamily="34" charset="-122"/>
                <a:ea typeface="Microsoft YaHei" panose="020B0503020204020204" pitchFamily="34" charset="-122"/>
              </a:rPr>
              <a:t>设计不同的激活函数是否有优化效果</a:t>
            </a:r>
            <a:r>
              <a:rPr lang="zh-CN" altLang="en-US" dirty="0">
                <a:latin typeface="Microsoft YaHei" panose="020B0503020204020204" pitchFamily="34" charset="-122"/>
                <a:ea typeface="Microsoft YaHei" panose="020B0503020204020204" pitchFamily="34" charset="-122"/>
              </a:rPr>
              <a:t>？</a:t>
            </a:r>
          </a:p>
          <a:p>
            <a:pPr marL="342900" indent="-342900" fontAlgn="base">
              <a:lnSpc>
                <a:spcPct val="150000"/>
              </a:lnSpc>
              <a:buFont typeface="+mj-ea"/>
              <a:buAutoNum type="circleNumDbPlain"/>
            </a:pPr>
            <a:r>
              <a:rPr lang="zh-CN" altLang="en-US" dirty="0">
                <a:latin typeface="Microsoft YaHei" panose="020B0503020204020204" pitchFamily="34" charset="-122"/>
                <a:ea typeface="Microsoft YaHei" panose="020B0503020204020204" pitchFamily="34" charset="-122"/>
              </a:rPr>
              <a:t>以强化学习为例，可能使用上百个</a:t>
            </a:r>
            <a:r>
              <a:rPr lang="en" altLang="zh-CN" dirty="0">
                <a:latin typeface="Microsoft YaHei" panose="020B0503020204020204" pitchFamily="34" charset="-122"/>
                <a:ea typeface="Microsoft YaHei" panose="020B0503020204020204" pitchFamily="34" charset="-122"/>
              </a:rPr>
              <a:t>GPU</a:t>
            </a:r>
            <a:r>
              <a:rPr lang="zh-CN" altLang="en-US" dirty="0">
                <a:latin typeface="Microsoft YaHei" panose="020B0503020204020204" pitchFamily="34" charset="-122"/>
                <a:ea typeface="Microsoft YaHei" panose="020B0503020204020204" pitchFamily="34" charset="-122"/>
              </a:rPr>
              <a:t>训练搜索最优神经网络架构，结合多源数据，</a:t>
            </a:r>
            <a:r>
              <a:rPr lang="zh-CN" altLang="en-US" dirty="0">
                <a:solidFill>
                  <a:srgbClr val="FF0000"/>
                </a:solidFill>
                <a:latin typeface="Microsoft YaHei" panose="020B0503020204020204" pitchFamily="34" charset="-122"/>
                <a:ea typeface="Microsoft YaHei" panose="020B0503020204020204" pitchFamily="34" charset="-122"/>
              </a:rPr>
              <a:t>有这样的算力吗</a:t>
            </a:r>
            <a:r>
              <a:rPr lang="zh-CN" altLang="en-US" dirty="0">
                <a:latin typeface="Microsoft YaHei" panose="020B0503020204020204" pitchFamily="34" charset="-122"/>
                <a:ea typeface="Microsoft YaHei" panose="020B0503020204020204" pitchFamily="34" charset="-122"/>
              </a:rPr>
              <a:t>？</a:t>
            </a:r>
          </a:p>
          <a:p>
            <a:pPr algn="just"/>
            <a:r>
              <a:rPr lang="zh-CN" altLang="en-US" dirty="0">
                <a:solidFill>
                  <a:srgbClr val="000000"/>
                </a:solidFill>
                <a:latin typeface="Microsoft YaHei" panose="020B0503020204020204" pitchFamily="34" charset="-122"/>
                <a:ea typeface="Microsoft YaHei" panose="020B0503020204020204" pitchFamily="34" charset="-122"/>
              </a:rPr>
              <a:t>   </a:t>
            </a:r>
            <a:endParaRPr lang="en-US" altLang="zh-CN" dirty="0">
              <a:solidFill>
                <a:srgbClr val="000000"/>
              </a:solidFill>
              <a:latin typeface="Microsoft YaHei" panose="020B0503020204020204" pitchFamily="34" charset="-122"/>
              <a:ea typeface="Microsoft YaHei" panose="020B0503020204020204" pitchFamily="34" charset="-122"/>
            </a:endParaRPr>
          </a:p>
          <a:p>
            <a:pPr algn="just"/>
            <a:endParaRPr lang="en-US" altLang="zh-CN" dirty="0">
              <a:solidFill>
                <a:srgbClr val="000000"/>
              </a:solidFill>
              <a:latin typeface="Microsoft YaHei" panose="020B0503020204020204" pitchFamily="34" charset="-122"/>
              <a:ea typeface="Microsoft YaHei" panose="020B0503020204020204" pitchFamily="34" charset="-122"/>
            </a:endParaRPr>
          </a:p>
          <a:p>
            <a:pPr algn="just"/>
            <a:r>
              <a:rPr lang="en-US" altLang="zh-CN" dirty="0">
                <a:solidFill>
                  <a:srgbClr val="FF0000"/>
                </a:solidFill>
                <a:latin typeface="Microsoft YaHei" panose="020B0503020204020204" pitchFamily="34" charset="-122"/>
                <a:ea typeface="Microsoft YaHei" panose="020B0503020204020204" pitchFamily="34" charset="-122"/>
              </a:rPr>
              <a:t>AR</a:t>
            </a:r>
            <a:r>
              <a:rPr lang="zh-CN" altLang="en-US" dirty="0">
                <a:solidFill>
                  <a:srgbClr val="FF0000"/>
                </a:solidFill>
                <a:latin typeface="Microsoft YaHei" panose="020B0503020204020204" pitchFamily="34" charset="-122"/>
                <a:ea typeface="Microsoft YaHei" panose="020B0503020204020204" pitchFamily="34" charset="-122"/>
              </a:rPr>
              <a:t>：</a:t>
            </a:r>
            <a:endParaRPr lang="en-US" altLang="zh-CN" dirty="0">
              <a:solidFill>
                <a:srgbClr val="FF0000"/>
              </a:solidFill>
              <a:latin typeface="Microsoft YaHei" panose="020B0503020204020204" pitchFamily="34" charset="-122"/>
              <a:ea typeface="Microsoft YaHei" panose="020B0503020204020204" pitchFamily="34" charset="-122"/>
            </a:endParaRPr>
          </a:p>
          <a:p>
            <a:pPr algn="just"/>
            <a:r>
              <a:rPr lang="en-US" altLang="zh-CN" dirty="0">
                <a:solidFill>
                  <a:srgbClr val="FF0000"/>
                </a:solidFill>
                <a:latin typeface="Microsoft YaHei" panose="020B0503020204020204" pitchFamily="34" charset="-122"/>
                <a:ea typeface="Microsoft YaHei" panose="020B0503020204020204" pitchFamily="34" charset="-122"/>
              </a:rPr>
              <a:t>MPC</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+RNN</a:t>
            </a:r>
            <a:r>
              <a:rPr lang="zh-CN" altLang="en-US" dirty="0">
                <a:solidFill>
                  <a:srgbClr val="FF0000"/>
                </a:solidFill>
                <a:latin typeface="Microsoft YaHei" panose="020B0503020204020204" pitchFamily="34" charset="-122"/>
                <a:ea typeface="Microsoft YaHei" panose="020B0503020204020204" pitchFamily="34" charset="-122"/>
              </a:rPr>
              <a:t>？</a:t>
            </a:r>
            <a:endParaRPr lang="en-US" altLang="zh-CN" dirty="0">
              <a:solidFill>
                <a:srgbClr val="FF0000"/>
              </a:solidFill>
              <a:latin typeface="Microsoft YaHei" panose="020B0503020204020204" pitchFamily="34" charset="-122"/>
              <a:ea typeface="Microsoft YaHei" panose="020B0503020204020204" pitchFamily="34" charset="-122"/>
            </a:endParaRPr>
          </a:p>
          <a:p>
            <a:pPr algn="just"/>
            <a:r>
              <a:rPr lang="en-US" altLang="zh-CN" dirty="0">
                <a:solidFill>
                  <a:srgbClr val="FF0000"/>
                </a:solidFill>
                <a:latin typeface="Microsoft YaHei" panose="020B0503020204020204" pitchFamily="34" charset="-122"/>
                <a:ea typeface="Microsoft YaHei" panose="020B0503020204020204" pitchFamily="34" charset="-122"/>
              </a:rPr>
              <a:t>MPC</a:t>
            </a:r>
            <a:r>
              <a:rPr lang="zh-CN" altLang="en-US" dirty="0">
                <a:solidFill>
                  <a:srgbClr val="FF0000"/>
                </a:solidFill>
                <a:latin typeface="Microsoft YaHei" panose="020B0503020204020204" pitchFamily="34" charset="-122"/>
                <a:ea typeface="Microsoft YaHei" panose="020B0503020204020204" pitchFamily="34" charset="-122"/>
              </a:rPr>
              <a:t> </a:t>
            </a:r>
            <a:r>
              <a:rPr lang="en-US" altLang="zh-CN" dirty="0">
                <a:solidFill>
                  <a:srgbClr val="FF0000"/>
                </a:solidFill>
                <a:latin typeface="Microsoft YaHei" panose="020B0503020204020204" pitchFamily="34" charset="-122"/>
                <a:ea typeface="Microsoft YaHei" panose="020B0503020204020204" pitchFamily="34" charset="-122"/>
              </a:rPr>
              <a:t>+DNAS</a:t>
            </a:r>
            <a:r>
              <a:rPr lang="zh-CN" altLang="en-US" dirty="0">
                <a:solidFill>
                  <a:srgbClr val="FF0000"/>
                </a:solidFill>
                <a:latin typeface="Microsoft YaHei" panose="020B0503020204020204" pitchFamily="34" charset="-122"/>
                <a:ea typeface="Microsoft YaHei" panose="020B0503020204020204" pitchFamily="34" charset="-122"/>
              </a:rPr>
              <a:t>？如何与秘密分享等结合？</a:t>
            </a:r>
            <a:endParaRPr lang="en-US" altLang="zh-CN" dirty="0">
              <a:solidFill>
                <a:srgbClr val="FF0000"/>
              </a:solidFill>
              <a:latin typeface="Microsoft YaHei" panose="020B0503020204020204" pitchFamily="34" charset="-122"/>
              <a:ea typeface="Microsoft YaHei" panose="020B0503020204020204" pitchFamily="34" charset="-122"/>
            </a:endParaRPr>
          </a:p>
          <a:p>
            <a:pPr algn="just"/>
            <a:r>
              <a:rPr lang="zh-CN" altLang="en-US" dirty="0">
                <a:solidFill>
                  <a:srgbClr val="FF0000"/>
                </a:solidFill>
                <a:latin typeface="Microsoft YaHei" panose="020B0503020204020204" pitchFamily="34" charset="-122"/>
                <a:ea typeface="Microsoft YaHei" panose="020B0503020204020204" pitchFamily="34" charset="-122"/>
              </a:rPr>
              <a:t>若多源数据形式一样，也可放在一个模型里训练的话，怎样引入多模型集成概念？多源异构数据集成</a:t>
            </a:r>
            <a:r>
              <a:rPr lang="en-US" altLang="zh-CN" dirty="0">
                <a:solidFill>
                  <a:srgbClr val="FF0000"/>
                </a:solidFill>
                <a:latin typeface="Microsoft YaHei" panose="020B0503020204020204" pitchFamily="34" charset="-122"/>
                <a:ea typeface="Microsoft YaHei" panose="020B0503020204020204" pitchFamily="34" charset="-122"/>
              </a:rPr>
              <a:t>/</a:t>
            </a:r>
            <a:r>
              <a:rPr lang="zh-CN" altLang="en-US" dirty="0">
                <a:solidFill>
                  <a:srgbClr val="FF0000"/>
                </a:solidFill>
                <a:latin typeface="Microsoft YaHei" panose="020B0503020204020204" pitchFamily="34" charset="-122"/>
                <a:ea typeface="Microsoft YaHei" panose="020B0503020204020204" pitchFamily="34" charset="-122"/>
              </a:rPr>
              <a:t>融合？</a:t>
            </a:r>
            <a:endParaRPr lang="en-US" altLang="zh-CN" dirty="0">
              <a:solidFill>
                <a:srgbClr val="FF0000"/>
              </a:solidFill>
              <a:latin typeface="Microsoft YaHei" panose="020B0503020204020204" pitchFamily="34" charset="-122"/>
              <a:ea typeface="Microsoft YaHei" panose="020B0503020204020204" pitchFamily="34" charset="-122"/>
            </a:endParaRPr>
          </a:p>
          <a:p>
            <a:pPr algn="just"/>
            <a:r>
              <a:rPr lang="zh-CN" altLang="en-US" dirty="0">
                <a:solidFill>
                  <a:srgbClr val="FF0000"/>
                </a:solidFill>
                <a:latin typeface="Microsoft YaHei" panose="020B0503020204020204" pitchFamily="34" charset="-122"/>
                <a:ea typeface="Microsoft YaHei" panose="020B0503020204020204" pitchFamily="34" charset="-122"/>
              </a:rPr>
              <a:t>不同用户</a:t>
            </a:r>
            <a:endParaRPr lang="en-US" altLang="zh-CN" dirty="0">
              <a:solidFill>
                <a:srgbClr val="FF0000"/>
              </a:solidFill>
              <a:latin typeface="Microsoft YaHei" panose="020B0503020204020204" pitchFamily="34" charset="-122"/>
              <a:ea typeface="Microsoft YaHei" panose="020B0503020204020204" pitchFamily="34" charset="-122"/>
            </a:endParaRPr>
          </a:p>
          <a:p>
            <a:pPr algn="just"/>
            <a:r>
              <a:rPr lang="en-US" altLang="zh-CN" dirty="0">
                <a:solidFill>
                  <a:srgbClr val="000000"/>
                </a:solidFill>
                <a:latin typeface="Microsoft YaHei" panose="020B0503020204020204" pitchFamily="34" charset="-122"/>
                <a:ea typeface="Microsoft YaHei" panose="020B0503020204020204" pitchFamily="34" charset="-122"/>
              </a:rPr>
              <a:t>Highway</a:t>
            </a:r>
            <a:r>
              <a:rPr lang="zh-CN" altLang="en-US" dirty="0">
                <a:solidFill>
                  <a:srgbClr val="000000"/>
                </a:solidFill>
                <a:latin typeface="Microsoft YaHei" panose="020B0503020204020204" pitchFamily="34" charset="-122"/>
                <a:ea typeface="Microsoft YaHei" panose="020B0503020204020204" pitchFamily="34" charset="-122"/>
              </a:rPr>
              <a:t> </a:t>
            </a:r>
            <a:endParaRPr lang="en-US" altLang="zh-CN" dirty="0">
              <a:solidFill>
                <a:srgbClr val="000000"/>
              </a:solidFill>
              <a:latin typeface="Microsoft YaHei" panose="020B0503020204020204" pitchFamily="34" charset="-122"/>
              <a:ea typeface="Microsoft YaHei" panose="020B0503020204020204" pitchFamily="34" charset="-122"/>
            </a:endParaRPr>
          </a:p>
          <a:p>
            <a:pPr algn="just"/>
            <a:r>
              <a:rPr lang="en-US" altLang="zh-CN" dirty="0">
                <a:solidFill>
                  <a:srgbClr val="000000"/>
                </a:solidFill>
                <a:latin typeface="Microsoft YaHei" panose="020B0503020204020204" pitchFamily="34" charset="-122"/>
                <a:ea typeface="Microsoft YaHei" panose="020B0503020204020204" pitchFamily="34" charset="-122"/>
              </a:rPr>
              <a:t>shortcut</a:t>
            </a:r>
          </a:p>
        </p:txBody>
      </p:sp>
    </p:spTree>
    <p:extLst>
      <p:ext uri="{BB962C8B-B14F-4D97-AF65-F5344CB8AC3E}">
        <p14:creationId xmlns:p14="http://schemas.microsoft.com/office/powerpoint/2010/main" val="424295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7BC2AF2-9703-DF41-8784-6C294C025B10}"/>
              </a:ext>
            </a:extLst>
          </p:cNvPr>
          <p:cNvPicPr>
            <a:picLocks noChangeAspect="1"/>
          </p:cNvPicPr>
          <p:nvPr/>
        </p:nvPicPr>
        <p:blipFill>
          <a:blip r:embed="rId2"/>
          <a:stretch>
            <a:fillRect/>
          </a:stretch>
        </p:blipFill>
        <p:spPr>
          <a:xfrm>
            <a:off x="0" y="57241"/>
            <a:ext cx="12192000" cy="6743518"/>
          </a:xfrm>
          <a:prstGeom prst="rect">
            <a:avLst/>
          </a:prstGeom>
        </p:spPr>
      </p:pic>
      <p:sp>
        <p:nvSpPr>
          <p:cNvPr id="3" name="object 7">
            <a:extLst>
              <a:ext uri="{FF2B5EF4-FFF2-40B4-BE49-F238E27FC236}">
                <a16:creationId xmlns:a16="http://schemas.microsoft.com/office/drawing/2014/main" id="{5BFC8B27-31B9-A648-9416-B2F33E3EA398}"/>
              </a:ext>
            </a:extLst>
          </p:cNvPr>
          <p:cNvSpPr txBox="1"/>
          <p:nvPr/>
        </p:nvSpPr>
        <p:spPr>
          <a:xfrm>
            <a:off x="1343472" y="2780928"/>
            <a:ext cx="10523487" cy="397288"/>
          </a:xfrm>
          <a:prstGeom prst="rect">
            <a:avLst/>
          </a:prstGeom>
        </p:spPr>
        <p:txBody>
          <a:bodyPr vert="horz" wrap="square" lIns="0" tIns="0" rIns="0" bIns="0" rtlCol="0">
            <a:spAutoFit/>
          </a:bodyPr>
          <a:lstStyle/>
          <a:p>
            <a:pPr marL="0" marR="0">
              <a:lnSpc>
                <a:spcPts val="3282"/>
              </a:lnSpc>
              <a:spcBef>
                <a:spcPts val="0"/>
              </a:spcBef>
              <a:spcAft>
                <a:spcPts val="0"/>
              </a:spcAft>
            </a:pPr>
            <a:r>
              <a:rPr sz="2000" dirty="0">
                <a:solidFill>
                  <a:srgbClr val="000000"/>
                </a:solidFill>
                <a:latin typeface="ATAOJB+LucidaConsole"/>
                <a:cs typeface="ATAOJB+LucidaConsole"/>
              </a:rPr>
              <a:t># of filters</a:t>
            </a:r>
            <a:r>
              <a:rPr sz="2000" spc="1687" dirty="0">
                <a:solidFill>
                  <a:srgbClr val="000000"/>
                </a:solidFill>
                <a:latin typeface="ATAOJB+LucidaConsole"/>
                <a:cs typeface="ATAOJB+LucidaConsole"/>
              </a:rPr>
              <a:t> </a:t>
            </a:r>
            <a:r>
              <a:rPr sz="2000" dirty="0">
                <a:solidFill>
                  <a:srgbClr val="000000"/>
                </a:solidFill>
                <a:latin typeface="TEWJDM+CambriaMath"/>
                <a:cs typeface="TEWJDM+CambriaMath"/>
              </a:rPr>
              <a:t>∈</a:t>
            </a:r>
            <a:r>
              <a:rPr sz="2000" spc="2680" dirty="0">
                <a:solidFill>
                  <a:srgbClr val="000000"/>
                </a:solidFill>
                <a:latin typeface="Times New Roman"/>
                <a:cs typeface="Times New Roman"/>
              </a:rPr>
              <a:t> </a:t>
            </a:r>
            <a:r>
              <a:rPr sz="2000" dirty="0">
                <a:solidFill>
                  <a:srgbClr val="000000"/>
                </a:solidFill>
                <a:latin typeface="ATAOJB+LucidaConsole"/>
                <a:cs typeface="ATAOJB+LucidaConsole"/>
              </a:rPr>
              <a:t>{ </a:t>
            </a:r>
            <a:r>
              <a:rPr dirty="0">
                <a:solidFill>
                  <a:srgbClr val="000000"/>
                </a:solidFill>
                <a:latin typeface="ATAOJB+LucidaConsole"/>
                <a:cs typeface="ATAOJB+LucidaConsole"/>
              </a:rPr>
              <a:t>10, 11, 12, 13, ..., 98, 99, 100 </a:t>
            </a:r>
            <a:r>
              <a:rPr sz="2000" dirty="0">
                <a:solidFill>
                  <a:srgbClr val="000000"/>
                </a:solidFill>
                <a:latin typeface="ATAOJB+LucidaConsole"/>
                <a:cs typeface="ATAOJB+LucidaConsole"/>
              </a:rPr>
              <a:t>}</a:t>
            </a:r>
          </a:p>
        </p:txBody>
      </p:sp>
      <p:sp>
        <p:nvSpPr>
          <p:cNvPr id="5" name="文本框 4">
            <a:extLst>
              <a:ext uri="{FF2B5EF4-FFF2-40B4-BE49-F238E27FC236}">
                <a16:creationId xmlns:a16="http://schemas.microsoft.com/office/drawing/2014/main" id="{75373439-F44E-4571-96E9-3483929AE656}"/>
              </a:ext>
            </a:extLst>
          </p:cNvPr>
          <p:cNvSpPr txBox="1"/>
          <p:nvPr/>
        </p:nvSpPr>
        <p:spPr>
          <a:xfrm>
            <a:off x="7824192" y="3861048"/>
            <a:ext cx="4243835"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搜索空间：包含所有可能的</a:t>
            </a:r>
            <a:r>
              <a:rPr lang="en-US" altLang="zh-CN" sz="1600" dirty="0">
                <a:solidFill>
                  <a:srgbClr val="0070C0"/>
                </a:solidFill>
                <a:latin typeface="微软雅黑" panose="020B0503020204020204" pitchFamily="34" charset="-122"/>
                <a:ea typeface="微软雅黑" panose="020B0503020204020204" pitchFamily="34" charset="-122"/>
              </a:rPr>
              <a:t>NN</a:t>
            </a:r>
            <a:r>
              <a:rPr lang="zh-CN" altLang="en-US" sz="1600" dirty="0">
                <a:solidFill>
                  <a:srgbClr val="0070C0"/>
                </a:solidFill>
                <a:latin typeface="微软雅黑" panose="020B0503020204020204" pitchFamily="34" charset="-122"/>
                <a:ea typeface="微软雅黑" panose="020B0503020204020204" pitchFamily="34" charset="-122"/>
              </a:rPr>
              <a:t>结构的集合，需要手动设置一些备选的参数选择减少空间大小，需要在搜索之前指定好搜索空间</a:t>
            </a:r>
            <a:endParaRPr lang="zh-CN" altLang="en-US" sz="1600" dirty="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074318" y="107053"/>
            <a:ext cx="4194910" cy="576560"/>
          </a:xfrm>
          <a:prstGeom prst="rect">
            <a:avLst/>
          </a:prstGeom>
        </p:spPr>
        <p:txBody>
          <a:bodyPr vert="horz" wrap="square" lIns="0" tIns="0" rIns="0" bIns="0" rtlCol="0">
            <a:spAutoFit/>
          </a:bodyPr>
          <a:lstStyle/>
          <a:p>
            <a:pPr marL="0" marR="0">
              <a:lnSpc>
                <a:spcPts val="4239"/>
              </a:lnSpc>
              <a:spcBef>
                <a:spcPts val="0"/>
              </a:spcBef>
              <a:spcAft>
                <a:spcPts val="0"/>
              </a:spcAft>
            </a:pPr>
            <a:r>
              <a:rPr sz="3600" dirty="0">
                <a:solidFill>
                  <a:srgbClr val="000000"/>
                </a:solidFill>
                <a:latin typeface="LURPBK+LucidaBright-Demi"/>
                <a:cs typeface="LURPBK+LucidaBright-Demi"/>
              </a:rPr>
              <a:t>Outcome of NAS?</a:t>
            </a:r>
          </a:p>
        </p:txBody>
      </p:sp>
      <p:sp>
        <p:nvSpPr>
          <p:cNvPr id="4" name="object 4"/>
          <p:cNvSpPr txBox="1"/>
          <p:nvPr/>
        </p:nvSpPr>
        <p:spPr>
          <a:xfrm>
            <a:off x="847344" y="1759917"/>
            <a:ext cx="6925622" cy="534193"/>
          </a:xfrm>
          <a:prstGeom prst="rect">
            <a:avLst/>
          </a:prstGeom>
        </p:spPr>
        <p:txBody>
          <a:bodyPr vert="horz" wrap="square" lIns="0" tIns="0" rIns="0" bIns="0" rtlCol="0">
            <a:spAutoFit/>
          </a:bodyPr>
          <a:lstStyle/>
          <a:p>
            <a:pPr marL="0" marR="0">
              <a:lnSpc>
                <a:spcPts val="3906"/>
              </a:lnSpc>
              <a:spcBef>
                <a:spcPts val="0"/>
              </a:spcBef>
              <a:spcAft>
                <a:spcPts val="0"/>
              </a:spcAft>
            </a:pPr>
            <a:r>
              <a:rPr sz="3200" dirty="0">
                <a:solidFill>
                  <a:srgbClr val="000000"/>
                </a:solidFill>
                <a:latin typeface="TLBUVK+ArialMT"/>
                <a:cs typeface="TLBUVK+ArialMT"/>
              </a:rPr>
              <a:t>•</a:t>
            </a:r>
            <a:r>
              <a:rPr sz="3200" spc="-120" dirty="0">
                <a:solidFill>
                  <a:srgbClr val="000000"/>
                </a:solidFill>
                <a:latin typeface="Times New Roman"/>
                <a:cs typeface="Times New Roman"/>
              </a:rPr>
              <a:t> </a:t>
            </a:r>
            <a:r>
              <a:rPr sz="3200" spc="-19" dirty="0">
                <a:solidFill>
                  <a:srgbClr val="000000"/>
                </a:solidFill>
                <a:latin typeface="COLQIT+Calibri"/>
                <a:cs typeface="COLQIT+Calibri"/>
              </a:rPr>
              <a:t>For</a:t>
            </a:r>
            <a:r>
              <a:rPr sz="3200" spc="-58" dirty="0">
                <a:solidFill>
                  <a:srgbClr val="000000"/>
                </a:solidFill>
                <a:latin typeface="Times New Roman"/>
                <a:cs typeface="Times New Roman"/>
              </a:rPr>
              <a:t> </a:t>
            </a:r>
            <a:r>
              <a:rPr sz="3200" spc="-14" dirty="0">
                <a:solidFill>
                  <a:srgbClr val="000000"/>
                </a:solidFill>
                <a:latin typeface="COLQIT+Calibri"/>
                <a:cs typeface="COLQIT+Calibri"/>
              </a:rPr>
              <a:t>example,</a:t>
            </a:r>
            <a:r>
              <a:rPr sz="3200" spc="-56" dirty="0">
                <a:solidFill>
                  <a:srgbClr val="000000"/>
                </a:solidFill>
                <a:latin typeface="Times New Roman"/>
                <a:cs typeface="Times New Roman"/>
              </a:rPr>
              <a:t> </a:t>
            </a:r>
            <a:r>
              <a:rPr sz="3200" dirty="0">
                <a:solidFill>
                  <a:srgbClr val="000000"/>
                </a:solidFill>
                <a:latin typeface="COLQIT+Calibri"/>
                <a:cs typeface="COLQIT+Calibri"/>
              </a:rPr>
              <a:t>this</a:t>
            </a:r>
            <a:r>
              <a:rPr sz="3200" spc="-81" dirty="0">
                <a:solidFill>
                  <a:srgbClr val="000000"/>
                </a:solidFill>
                <a:latin typeface="Times New Roman"/>
                <a:cs typeface="Times New Roman"/>
              </a:rPr>
              <a:t> </a:t>
            </a:r>
            <a:r>
              <a:rPr sz="3200" dirty="0">
                <a:solidFill>
                  <a:srgbClr val="000000"/>
                </a:solidFill>
                <a:latin typeface="COLQIT+Calibri"/>
                <a:cs typeface="COLQIT+Calibri"/>
              </a:rPr>
              <a:t>is</a:t>
            </a:r>
            <a:r>
              <a:rPr sz="3200" spc="-80" dirty="0">
                <a:solidFill>
                  <a:srgbClr val="000000"/>
                </a:solidFill>
                <a:latin typeface="Times New Roman"/>
                <a:cs typeface="Times New Roman"/>
              </a:rPr>
              <a:t> </a:t>
            </a:r>
            <a:r>
              <a:rPr sz="3200" dirty="0">
                <a:solidFill>
                  <a:srgbClr val="000000"/>
                </a:solidFill>
                <a:latin typeface="COLQIT+Calibri"/>
                <a:cs typeface="COLQIT+Calibri"/>
              </a:rPr>
              <a:t>an</a:t>
            </a:r>
            <a:r>
              <a:rPr sz="3200" spc="-74" dirty="0">
                <a:solidFill>
                  <a:srgbClr val="000000"/>
                </a:solidFill>
                <a:latin typeface="Times New Roman"/>
                <a:cs typeface="Times New Roman"/>
              </a:rPr>
              <a:t> </a:t>
            </a:r>
            <a:r>
              <a:rPr sz="3200" dirty="0">
                <a:solidFill>
                  <a:srgbClr val="000000"/>
                </a:solidFill>
                <a:latin typeface="COLQIT+Calibri"/>
                <a:cs typeface="COLQIT+Calibri"/>
              </a:rPr>
              <a:t>outcome</a:t>
            </a:r>
            <a:r>
              <a:rPr sz="3200" spc="-75" dirty="0">
                <a:solidFill>
                  <a:srgbClr val="000000"/>
                </a:solidFill>
                <a:latin typeface="Times New Roman"/>
                <a:cs typeface="Times New Roman"/>
              </a:rPr>
              <a:t> </a:t>
            </a:r>
            <a:r>
              <a:rPr sz="3200" dirty="0">
                <a:solidFill>
                  <a:srgbClr val="000000"/>
                </a:solidFill>
                <a:latin typeface="COLQIT+Calibri"/>
                <a:cs typeface="COLQIT+Calibri"/>
              </a:rPr>
              <a:t>of</a:t>
            </a:r>
            <a:r>
              <a:rPr sz="3200" spc="-76" dirty="0">
                <a:solidFill>
                  <a:srgbClr val="000000"/>
                </a:solidFill>
                <a:latin typeface="Times New Roman"/>
                <a:cs typeface="Times New Roman"/>
              </a:rPr>
              <a:t> </a:t>
            </a:r>
            <a:r>
              <a:rPr sz="3200" dirty="0">
                <a:solidFill>
                  <a:srgbClr val="000000"/>
                </a:solidFill>
                <a:latin typeface="COLQIT+Calibri"/>
                <a:cs typeface="COLQIT+Calibri"/>
              </a:rPr>
              <a:t>NAS:</a:t>
            </a:r>
          </a:p>
        </p:txBody>
      </p:sp>
      <p:sp>
        <p:nvSpPr>
          <p:cNvPr id="5" name="object 5"/>
          <p:cNvSpPr txBox="1"/>
          <p:nvPr/>
        </p:nvSpPr>
        <p:spPr>
          <a:xfrm>
            <a:off x="8333484" y="3093312"/>
            <a:ext cx="413444" cy="395436"/>
          </a:xfrm>
          <a:prstGeom prst="rect">
            <a:avLst/>
          </a:prstGeom>
        </p:spPr>
        <p:txBody>
          <a:bodyPr vert="horz" wrap="square" lIns="0" tIns="0" rIns="0" bIns="0" rtlCol="0">
            <a:spAutoFit/>
          </a:bodyPr>
          <a:lstStyle/>
          <a:p>
            <a:pPr marL="0" marR="0">
              <a:lnSpc>
                <a:spcPts val="2813"/>
              </a:lnSpc>
              <a:spcBef>
                <a:spcPts val="0"/>
              </a:spcBef>
              <a:spcAft>
                <a:spcPts val="0"/>
              </a:spcAft>
            </a:pPr>
            <a:r>
              <a:rPr sz="2400" dirty="0">
                <a:solidFill>
                  <a:srgbClr val="FFFEFE"/>
                </a:solidFill>
                <a:latin typeface="TEWJDM+CambriaMath"/>
                <a:cs typeface="TEWJDM+CambriaMath"/>
              </a:rPr>
              <a:t>⋯</a:t>
            </a:r>
          </a:p>
        </p:txBody>
      </p:sp>
      <p:sp>
        <p:nvSpPr>
          <p:cNvPr id="6" name="object 6"/>
          <p:cNvSpPr txBox="1"/>
          <p:nvPr/>
        </p:nvSpPr>
        <p:spPr>
          <a:xfrm>
            <a:off x="4070729" y="3141557"/>
            <a:ext cx="3361194" cy="310406"/>
          </a:xfrm>
          <a:prstGeom prst="rect">
            <a:avLst/>
          </a:prstGeom>
        </p:spPr>
        <p:txBody>
          <a:bodyPr vert="horz" wrap="square" lIns="0" tIns="0" rIns="0" bIns="0" rtlCol="0">
            <a:spAutoFit/>
          </a:bodyPr>
          <a:lstStyle/>
          <a:p>
            <a:pPr marL="0" marR="0">
              <a:lnSpc>
                <a:spcPts val="2367"/>
              </a:lnSpc>
              <a:spcBef>
                <a:spcPts val="0"/>
              </a:spcBef>
              <a:spcAft>
                <a:spcPts val="0"/>
              </a:spcAft>
            </a:pPr>
            <a:r>
              <a:rPr sz="2350" spc="34" dirty="0">
                <a:solidFill>
                  <a:srgbClr val="FFFEFE"/>
                </a:solidFill>
                <a:latin typeface="ATAOJB+LucidaConsole"/>
                <a:cs typeface="ATAOJB+LucidaConsole"/>
              </a:rPr>
              <a:t>Layer </a:t>
            </a:r>
            <a:r>
              <a:rPr sz="2350" dirty="0">
                <a:solidFill>
                  <a:srgbClr val="FFFEFE"/>
                </a:solidFill>
                <a:latin typeface="ATAOJB+LucidaConsole"/>
                <a:cs typeface="ATAOJB+LucidaConsole"/>
              </a:rPr>
              <a:t>1</a:t>
            </a:r>
            <a:r>
              <a:rPr sz="2350" spc="3588" dirty="0">
                <a:solidFill>
                  <a:srgbClr val="FFFEFE"/>
                </a:solidFill>
                <a:latin typeface="ATAOJB+LucidaConsole"/>
                <a:cs typeface="ATAOJB+LucidaConsole"/>
              </a:rPr>
              <a:t> </a:t>
            </a:r>
            <a:r>
              <a:rPr lang="en-US" sz="2350" spc="3588" dirty="0">
                <a:solidFill>
                  <a:srgbClr val="FFFEFE"/>
                </a:solidFill>
                <a:latin typeface="ATAOJB+LucidaConsole"/>
                <a:cs typeface="ATAOJB+LucidaConsole"/>
              </a:rPr>
              <a:t> </a:t>
            </a:r>
            <a:r>
              <a:rPr sz="2350" spc="34" dirty="0">
                <a:solidFill>
                  <a:srgbClr val="FFFEFE"/>
                </a:solidFill>
                <a:latin typeface="ATAOJB+LucidaConsole"/>
                <a:cs typeface="ATAOJB+LucidaConsole"/>
              </a:rPr>
              <a:t>Layer </a:t>
            </a:r>
            <a:r>
              <a:rPr sz="2350" dirty="0">
                <a:solidFill>
                  <a:srgbClr val="FFFEFE"/>
                </a:solidFill>
                <a:latin typeface="ATAOJB+LucidaConsole"/>
                <a:cs typeface="ATAOJB+LucidaConsole"/>
              </a:rPr>
              <a:t>2</a:t>
            </a:r>
          </a:p>
        </p:txBody>
      </p:sp>
      <p:sp>
        <p:nvSpPr>
          <p:cNvPr id="7" name="object 7"/>
          <p:cNvSpPr txBox="1"/>
          <p:nvPr/>
        </p:nvSpPr>
        <p:spPr>
          <a:xfrm>
            <a:off x="9739375" y="3141557"/>
            <a:ext cx="1625114" cy="338781"/>
          </a:xfrm>
          <a:prstGeom prst="rect">
            <a:avLst/>
          </a:prstGeom>
        </p:spPr>
        <p:txBody>
          <a:bodyPr vert="horz" wrap="square" lIns="0" tIns="0" rIns="0" bIns="0" rtlCol="0">
            <a:spAutoFit/>
          </a:bodyPr>
          <a:lstStyle/>
          <a:p>
            <a:pPr marL="0" marR="0">
              <a:lnSpc>
                <a:spcPts val="2367"/>
              </a:lnSpc>
              <a:spcBef>
                <a:spcPts val="0"/>
              </a:spcBef>
              <a:spcAft>
                <a:spcPts val="0"/>
              </a:spcAft>
            </a:pPr>
            <a:r>
              <a:rPr sz="2350" spc="34" dirty="0">
                <a:solidFill>
                  <a:srgbClr val="FFFEFE"/>
                </a:solidFill>
                <a:latin typeface="ATAOJB+LucidaConsole"/>
                <a:cs typeface="ATAOJB+LucidaConsole"/>
              </a:rPr>
              <a:t>Layer 20</a:t>
            </a:r>
          </a:p>
        </p:txBody>
      </p:sp>
      <p:sp>
        <p:nvSpPr>
          <p:cNvPr id="8" name="object 8"/>
          <p:cNvSpPr txBox="1"/>
          <p:nvPr/>
        </p:nvSpPr>
        <p:spPr>
          <a:xfrm>
            <a:off x="874393" y="3599626"/>
            <a:ext cx="2914214" cy="1257300"/>
          </a:xfrm>
          <a:prstGeom prst="rect">
            <a:avLst/>
          </a:prstGeom>
        </p:spPr>
        <p:txBody>
          <a:bodyPr vert="horz" wrap="square" lIns="0" tIns="0" rIns="0" bIns="0" rtlCol="0">
            <a:spAutoFit/>
          </a:bodyPr>
          <a:lstStyle/>
          <a:p>
            <a:pPr marL="276225" marR="0">
              <a:lnSpc>
                <a:spcPts val="2400"/>
              </a:lnSpc>
              <a:spcBef>
                <a:spcPts val="0"/>
              </a:spcBef>
              <a:spcAft>
                <a:spcPts val="0"/>
              </a:spcAft>
            </a:pPr>
            <a:r>
              <a:rPr sz="2400" dirty="0">
                <a:solidFill>
                  <a:srgbClr val="000000"/>
                </a:solidFill>
                <a:latin typeface="ATAOJB+LucidaConsole"/>
                <a:cs typeface="ATAOJB+LucidaConsole"/>
              </a:rPr>
              <a:t># of filters</a:t>
            </a:r>
          </a:p>
          <a:p>
            <a:pPr marL="0" marR="0">
              <a:lnSpc>
                <a:spcPts val="2400"/>
              </a:lnSpc>
              <a:spcBef>
                <a:spcPts val="1200"/>
              </a:spcBef>
              <a:spcAft>
                <a:spcPts val="0"/>
              </a:spcAft>
            </a:pPr>
            <a:r>
              <a:rPr sz="2400" dirty="0">
                <a:solidFill>
                  <a:srgbClr val="000000"/>
                </a:solidFill>
                <a:latin typeface="ATAOJB+LucidaConsole"/>
                <a:cs typeface="ATAOJB+LucidaConsole"/>
              </a:rPr>
              <a:t>Size of filters</a:t>
            </a:r>
          </a:p>
          <a:p>
            <a:pPr marL="828675" marR="0">
              <a:lnSpc>
                <a:spcPts val="2400"/>
              </a:lnSpc>
              <a:spcBef>
                <a:spcPts val="1200"/>
              </a:spcBef>
              <a:spcAft>
                <a:spcPts val="0"/>
              </a:spcAft>
            </a:pPr>
            <a:r>
              <a:rPr sz="2400" dirty="0">
                <a:solidFill>
                  <a:srgbClr val="000000"/>
                </a:solidFill>
                <a:latin typeface="ATAOJB+LucidaConsole"/>
                <a:cs typeface="ATAOJB+LucidaConsole"/>
              </a:rPr>
              <a:t>Stride</a:t>
            </a:r>
          </a:p>
        </p:txBody>
      </p:sp>
      <p:sp>
        <p:nvSpPr>
          <p:cNvPr id="9" name="object 9"/>
          <p:cNvSpPr txBox="1"/>
          <p:nvPr/>
        </p:nvSpPr>
        <p:spPr>
          <a:xfrm>
            <a:off x="4437887" y="3550512"/>
            <a:ext cx="707677" cy="1309836"/>
          </a:xfrm>
          <a:prstGeom prst="rect">
            <a:avLst/>
          </a:prstGeom>
        </p:spPr>
        <p:txBody>
          <a:bodyPr vert="horz" wrap="square" lIns="0" tIns="0" rIns="0" bIns="0" rtlCol="0">
            <a:spAutoFit/>
          </a:bodyPr>
          <a:lstStyle/>
          <a:p>
            <a:pPr marL="108775" marR="0">
              <a:lnSpc>
                <a:spcPts val="2813"/>
              </a:lnSpc>
              <a:spcBef>
                <a:spcPts val="0"/>
              </a:spcBef>
              <a:spcAft>
                <a:spcPts val="0"/>
              </a:spcAft>
            </a:pPr>
            <a:r>
              <a:rPr sz="2400" dirty="0">
                <a:solidFill>
                  <a:srgbClr val="000000"/>
                </a:solidFill>
                <a:latin typeface="TEWJDM+CambriaMath"/>
                <a:cs typeface="TEWJDM+CambriaMath"/>
              </a:rPr>
              <a:t>24</a:t>
            </a:r>
          </a:p>
          <a:p>
            <a:pPr marL="0" marR="0">
              <a:lnSpc>
                <a:spcPts val="2813"/>
              </a:lnSpc>
              <a:spcBef>
                <a:spcPts val="786"/>
              </a:spcBef>
              <a:spcAft>
                <a:spcPts val="0"/>
              </a:spcAft>
            </a:pPr>
            <a:r>
              <a:rPr sz="2400" dirty="0">
                <a:solidFill>
                  <a:srgbClr val="000000"/>
                </a:solidFill>
                <a:latin typeface="TEWJDM+CambriaMath"/>
                <a:cs typeface="TEWJDM+CambriaMath"/>
              </a:rPr>
              <a:t>5×5</a:t>
            </a:r>
          </a:p>
          <a:p>
            <a:pPr marL="192913" marR="0">
              <a:lnSpc>
                <a:spcPts val="2813"/>
              </a:lnSpc>
              <a:spcBef>
                <a:spcPts val="786"/>
              </a:spcBef>
              <a:spcAft>
                <a:spcPts val="0"/>
              </a:spcAft>
            </a:pPr>
            <a:r>
              <a:rPr sz="2400" dirty="0">
                <a:solidFill>
                  <a:srgbClr val="000000"/>
                </a:solidFill>
                <a:latin typeface="TEWJDM+CambriaMath"/>
                <a:cs typeface="TEWJDM+CambriaMath"/>
              </a:rPr>
              <a:t>1</a:t>
            </a:r>
          </a:p>
        </p:txBody>
      </p:sp>
      <p:sp>
        <p:nvSpPr>
          <p:cNvPr id="10" name="object 10"/>
          <p:cNvSpPr txBox="1"/>
          <p:nvPr/>
        </p:nvSpPr>
        <p:spPr>
          <a:xfrm>
            <a:off x="6358126" y="3550512"/>
            <a:ext cx="707677" cy="1309836"/>
          </a:xfrm>
          <a:prstGeom prst="rect">
            <a:avLst/>
          </a:prstGeom>
        </p:spPr>
        <p:txBody>
          <a:bodyPr vert="horz" wrap="square" lIns="0" tIns="0" rIns="0" bIns="0" rtlCol="0">
            <a:spAutoFit/>
          </a:bodyPr>
          <a:lstStyle/>
          <a:p>
            <a:pPr marL="108775" marR="0">
              <a:lnSpc>
                <a:spcPts val="2813"/>
              </a:lnSpc>
              <a:spcBef>
                <a:spcPts val="0"/>
              </a:spcBef>
              <a:spcAft>
                <a:spcPts val="0"/>
              </a:spcAft>
            </a:pPr>
            <a:r>
              <a:rPr sz="2400" dirty="0">
                <a:solidFill>
                  <a:srgbClr val="000000"/>
                </a:solidFill>
                <a:latin typeface="TEWJDM+CambriaMath"/>
                <a:cs typeface="TEWJDM+CambriaMath"/>
              </a:rPr>
              <a:t>48</a:t>
            </a:r>
          </a:p>
          <a:p>
            <a:pPr marL="0" marR="0">
              <a:lnSpc>
                <a:spcPts val="2813"/>
              </a:lnSpc>
              <a:spcBef>
                <a:spcPts val="786"/>
              </a:spcBef>
              <a:spcAft>
                <a:spcPts val="0"/>
              </a:spcAft>
            </a:pPr>
            <a:r>
              <a:rPr sz="2400" dirty="0">
                <a:solidFill>
                  <a:srgbClr val="000000"/>
                </a:solidFill>
                <a:latin typeface="TEWJDM+CambriaMath"/>
                <a:cs typeface="TEWJDM+CambriaMath"/>
              </a:rPr>
              <a:t>3×3</a:t>
            </a:r>
          </a:p>
          <a:p>
            <a:pPr marL="192913" marR="0">
              <a:lnSpc>
                <a:spcPts val="2813"/>
              </a:lnSpc>
              <a:spcBef>
                <a:spcPts val="786"/>
              </a:spcBef>
              <a:spcAft>
                <a:spcPts val="0"/>
              </a:spcAft>
            </a:pPr>
            <a:r>
              <a:rPr sz="2400" dirty="0">
                <a:solidFill>
                  <a:srgbClr val="000000"/>
                </a:solidFill>
                <a:latin typeface="TEWJDM+CambriaMath"/>
                <a:cs typeface="TEWJDM+CambriaMath"/>
              </a:rPr>
              <a:t>1</a:t>
            </a:r>
          </a:p>
        </p:txBody>
      </p:sp>
      <p:sp>
        <p:nvSpPr>
          <p:cNvPr id="11" name="object 11"/>
          <p:cNvSpPr txBox="1"/>
          <p:nvPr/>
        </p:nvSpPr>
        <p:spPr>
          <a:xfrm>
            <a:off x="8425242" y="3550512"/>
            <a:ext cx="413444" cy="395436"/>
          </a:xfrm>
          <a:prstGeom prst="rect">
            <a:avLst/>
          </a:prstGeom>
        </p:spPr>
        <p:txBody>
          <a:bodyPr vert="horz" wrap="square" lIns="0" tIns="0" rIns="0" bIns="0" rtlCol="0">
            <a:spAutoFit/>
          </a:bodyPr>
          <a:lstStyle/>
          <a:p>
            <a:pPr marL="0" marR="0">
              <a:lnSpc>
                <a:spcPts val="2813"/>
              </a:lnSpc>
              <a:spcBef>
                <a:spcPts val="0"/>
              </a:spcBef>
              <a:spcAft>
                <a:spcPts val="0"/>
              </a:spcAft>
            </a:pPr>
            <a:r>
              <a:rPr sz="2400" dirty="0">
                <a:solidFill>
                  <a:srgbClr val="000000"/>
                </a:solidFill>
                <a:latin typeface="TEWJDM+CambriaMath"/>
                <a:cs typeface="TEWJDM+CambriaMath"/>
              </a:rPr>
              <a:t>⋯</a:t>
            </a:r>
          </a:p>
        </p:txBody>
      </p:sp>
      <p:sp>
        <p:nvSpPr>
          <p:cNvPr id="12" name="object 12"/>
          <p:cNvSpPr txBox="1"/>
          <p:nvPr/>
        </p:nvSpPr>
        <p:spPr>
          <a:xfrm>
            <a:off x="10198607" y="3550512"/>
            <a:ext cx="707677" cy="1309836"/>
          </a:xfrm>
          <a:prstGeom prst="rect">
            <a:avLst/>
          </a:prstGeom>
        </p:spPr>
        <p:txBody>
          <a:bodyPr vert="horz" wrap="square" lIns="0" tIns="0" rIns="0" bIns="0" rtlCol="0">
            <a:spAutoFit/>
          </a:bodyPr>
          <a:lstStyle/>
          <a:p>
            <a:pPr marL="108775" marR="0">
              <a:lnSpc>
                <a:spcPts val="2813"/>
              </a:lnSpc>
              <a:spcBef>
                <a:spcPts val="0"/>
              </a:spcBef>
              <a:spcAft>
                <a:spcPts val="0"/>
              </a:spcAft>
            </a:pPr>
            <a:r>
              <a:rPr sz="2400" dirty="0">
                <a:solidFill>
                  <a:srgbClr val="000000"/>
                </a:solidFill>
                <a:latin typeface="TEWJDM+CambriaMath"/>
                <a:cs typeface="TEWJDM+CambriaMath"/>
              </a:rPr>
              <a:t>64</a:t>
            </a:r>
          </a:p>
          <a:p>
            <a:pPr marL="0" marR="0">
              <a:lnSpc>
                <a:spcPts val="2813"/>
              </a:lnSpc>
              <a:spcBef>
                <a:spcPts val="786"/>
              </a:spcBef>
              <a:spcAft>
                <a:spcPts val="0"/>
              </a:spcAft>
            </a:pPr>
            <a:r>
              <a:rPr sz="2400" dirty="0">
                <a:solidFill>
                  <a:srgbClr val="000000"/>
                </a:solidFill>
                <a:latin typeface="TEWJDM+CambriaMath"/>
                <a:cs typeface="TEWJDM+CambriaMath"/>
              </a:rPr>
              <a:t>3×3</a:t>
            </a:r>
          </a:p>
          <a:p>
            <a:pPr marL="192913" marR="0">
              <a:lnSpc>
                <a:spcPts val="2813"/>
              </a:lnSpc>
              <a:spcBef>
                <a:spcPts val="786"/>
              </a:spcBef>
              <a:spcAft>
                <a:spcPts val="0"/>
              </a:spcAft>
            </a:pPr>
            <a:r>
              <a:rPr sz="2400" dirty="0">
                <a:solidFill>
                  <a:srgbClr val="000000"/>
                </a:solidFill>
                <a:latin typeface="TEWJDM+CambriaMath"/>
                <a:cs typeface="TEWJDM+CambriaMath"/>
              </a:rPr>
              <a:t>2</a:t>
            </a:r>
          </a:p>
        </p:txBody>
      </p:sp>
      <p:sp>
        <p:nvSpPr>
          <p:cNvPr id="13" name="object 13"/>
          <p:cNvSpPr txBox="1"/>
          <p:nvPr/>
        </p:nvSpPr>
        <p:spPr>
          <a:xfrm>
            <a:off x="8425242" y="4007712"/>
            <a:ext cx="413444" cy="852636"/>
          </a:xfrm>
          <a:prstGeom prst="rect">
            <a:avLst/>
          </a:prstGeom>
        </p:spPr>
        <p:txBody>
          <a:bodyPr vert="horz" wrap="square" lIns="0" tIns="0" rIns="0" bIns="0" rtlCol="0">
            <a:spAutoFit/>
          </a:bodyPr>
          <a:lstStyle/>
          <a:p>
            <a:pPr marL="0" marR="0">
              <a:lnSpc>
                <a:spcPts val="2813"/>
              </a:lnSpc>
              <a:spcBef>
                <a:spcPts val="0"/>
              </a:spcBef>
              <a:spcAft>
                <a:spcPts val="0"/>
              </a:spcAft>
            </a:pPr>
            <a:r>
              <a:rPr sz="2400" dirty="0">
                <a:solidFill>
                  <a:srgbClr val="000000"/>
                </a:solidFill>
                <a:latin typeface="TEWJDM+CambriaMath"/>
                <a:cs typeface="TEWJDM+CambriaMath"/>
              </a:rPr>
              <a:t>⋯</a:t>
            </a:r>
          </a:p>
          <a:p>
            <a:pPr marL="0" marR="0">
              <a:lnSpc>
                <a:spcPts val="2813"/>
              </a:lnSpc>
              <a:spcBef>
                <a:spcPts val="786"/>
              </a:spcBef>
              <a:spcAft>
                <a:spcPts val="0"/>
              </a:spcAft>
            </a:pPr>
            <a:r>
              <a:rPr sz="2400" dirty="0">
                <a:solidFill>
                  <a:srgbClr val="000000"/>
                </a:solidFill>
                <a:latin typeface="TEWJDM+CambriaMath"/>
                <a:cs typeface="TEWJDM+CambriaMath"/>
              </a:rPr>
              <a:t>⋯</a:t>
            </a:r>
          </a:p>
        </p:txBody>
      </p:sp>
      <p:sp>
        <p:nvSpPr>
          <p:cNvPr id="15" name="文本框 14">
            <a:extLst>
              <a:ext uri="{FF2B5EF4-FFF2-40B4-BE49-F238E27FC236}">
                <a16:creationId xmlns:a16="http://schemas.microsoft.com/office/drawing/2014/main" id="{D01303FA-2E89-42A2-B3EB-A3991B80BD54}"/>
              </a:ext>
            </a:extLst>
          </p:cNvPr>
          <p:cNvSpPr txBox="1"/>
          <p:nvPr/>
        </p:nvSpPr>
        <p:spPr>
          <a:xfrm>
            <a:off x="900015" y="2389923"/>
            <a:ext cx="6097464" cy="338554"/>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搜索结果：找到的最优的神经网络</a:t>
            </a:r>
            <a:r>
              <a:rPr lang="en-US" altLang="zh-CN" sz="1600" dirty="0">
                <a:solidFill>
                  <a:srgbClr val="0070C0"/>
                </a:solidFill>
                <a:latin typeface="微软雅黑" panose="020B0503020204020204" pitchFamily="34" charset="-122"/>
                <a:ea typeface="微软雅黑" panose="020B0503020204020204" pitchFamily="34" charset="-122"/>
              </a:rPr>
              <a:t>NN</a:t>
            </a:r>
            <a:r>
              <a:rPr lang="zh-CN" altLang="en-US" sz="1600" dirty="0">
                <a:solidFill>
                  <a:srgbClr val="0070C0"/>
                </a:solidFill>
                <a:latin typeface="微软雅黑" panose="020B0503020204020204" pitchFamily="34" charset="-122"/>
                <a:ea typeface="微软雅黑" panose="020B0503020204020204" pitchFamily="34" charset="-122"/>
              </a:rPr>
              <a:t>结构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AD129A0-EEB5-7846-98BB-0C0C7E8924FA}"/>
              </a:ext>
            </a:extLst>
          </p:cNvPr>
          <p:cNvPicPr>
            <a:picLocks noChangeAspect="1"/>
          </p:cNvPicPr>
          <p:nvPr/>
        </p:nvPicPr>
        <p:blipFill>
          <a:blip r:embed="rId2"/>
          <a:stretch>
            <a:fillRect/>
          </a:stretch>
        </p:blipFill>
        <p:spPr>
          <a:xfrm>
            <a:off x="0" y="332656"/>
            <a:ext cx="12192000" cy="5544616"/>
          </a:xfrm>
          <a:prstGeom prst="rect">
            <a:avLst/>
          </a:prstGeom>
        </p:spPr>
      </p:pic>
      <p:sp>
        <p:nvSpPr>
          <p:cNvPr id="3" name="文本框 2">
            <a:extLst>
              <a:ext uri="{FF2B5EF4-FFF2-40B4-BE49-F238E27FC236}">
                <a16:creationId xmlns:a16="http://schemas.microsoft.com/office/drawing/2014/main" id="{B9D8793E-13DD-4A87-B049-360CAD5482C8}"/>
              </a:ext>
            </a:extLst>
          </p:cNvPr>
          <p:cNvSpPr txBox="1"/>
          <p:nvPr/>
        </p:nvSpPr>
        <p:spPr>
          <a:xfrm>
            <a:off x="839416" y="5707995"/>
            <a:ext cx="10945216" cy="830997"/>
          </a:xfrm>
          <a:prstGeom prst="rect">
            <a:avLst/>
          </a:prstGeom>
          <a:noFill/>
        </p:spPr>
        <p:txBody>
          <a:bodyPr wrap="square">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最简单的想法：随机搜索</a:t>
            </a:r>
            <a:endParaRPr lang="en-US" altLang="zh-CN" sz="1600" dirty="0">
              <a:solidFill>
                <a:srgbClr val="0070C0"/>
              </a:solidFill>
              <a:latin typeface="微软雅黑" panose="020B0503020204020204" pitchFamily="34" charset="-122"/>
              <a:ea typeface="微软雅黑" panose="020B0503020204020204" pitchFamily="34" charset="-122"/>
            </a:endParaRPr>
          </a:p>
          <a:p>
            <a:r>
              <a:rPr lang="en-US" altLang="zh-CN" sz="1600" dirty="0">
                <a:solidFill>
                  <a:srgbClr val="0070C0"/>
                </a:solidFill>
                <a:latin typeface="微软雅黑" panose="020B0503020204020204" pitchFamily="34" charset="-122"/>
                <a:ea typeface="微软雅黑" panose="020B0503020204020204" pitchFamily="34" charset="-122"/>
              </a:rPr>
              <a:t>cross validation</a:t>
            </a:r>
            <a:r>
              <a:rPr lang="zh-CN" altLang="en-US" sz="1600" dirty="0">
                <a:solidFill>
                  <a:srgbClr val="0070C0"/>
                </a:solidFill>
                <a:latin typeface="微软雅黑" panose="020B0503020204020204" pitchFamily="34" charset="-122"/>
                <a:ea typeface="微软雅黑" panose="020B0503020204020204" pitchFamily="34" charset="-122"/>
              </a:rPr>
              <a:t>交叉验证：重复多次，先随机均匀抽样一组超参数，然后训练模型，在验证集上进行预测计算准确率。选择</a:t>
            </a:r>
            <a:r>
              <a:rPr lang="en-US" altLang="zh-CN" sz="1600" dirty="0">
                <a:solidFill>
                  <a:srgbClr val="0070C0"/>
                </a:solidFill>
                <a:latin typeface="微软雅黑" panose="020B0503020204020204" pitchFamily="34" charset="-122"/>
                <a:ea typeface="微软雅黑" panose="020B0503020204020204" pitchFamily="34" charset="-122"/>
              </a:rPr>
              <a:t>acc</a:t>
            </a:r>
            <a:r>
              <a:rPr lang="zh-CN" altLang="en-US" sz="1600" dirty="0">
                <a:solidFill>
                  <a:srgbClr val="0070C0"/>
                </a:solidFill>
                <a:latin typeface="微软雅黑" panose="020B0503020204020204" pitchFamily="34" charset="-122"/>
                <a:ea typeface="微软雅黑" panose="020B0503020204020204" pitchFamily="34" charset="-122"/>
              </a:rPr>
              <a:t>最高的超参数</a:t>
            </a:r>
          </a:p>
        </p:txBody>
      </p:sp>
    </p:spTree>
    <p:extLst>
      <p:ext uri="{BB962C8B-B14F-4D97-AF65-F5344CB8AC3E}">
        <p14:creationId xmlns:p14="http://schemas.microsoft.com/office/powerpoint/2010/main" val="392379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0911CC8-9684-344E-B44E-0B8787071115}"/>
              </a:ext>
            </a:extLst>
          </p:cNvPr>
          <p:cNvPicPr>
            <a:picLocks noChangeAspect="1"/>
          </p:cNvPicPr>
          <p:nvPr/>
        </p:nvPicPr>
        <p:blipFill>
          <a:blip r:embed="rId2"/>
          <a:stretch>
            <a:fillRect/>
          </a:stretch>
        </p:blipFill>
        <p:spPr>
          <a:xfrm>
            <a:off x="0" y="49382"/>
            <a:ext cx="12192000" cy="6759236"/>
          </a:xfrm>
          <a:prstGeom prst="rect">
            <a:avLst/>
          </a:prstGeom>
        </p:spPr>
      </p:pic>
      <p:sp>
        <p:nvSpPr>
          <p:cNvPr id="4" name="文本框 3">
            <a:extLst>
              <a:ext uri="{FF2B5EF4-FFF2-40B4-BE49-F238E27FC236}">
                <a16:creationId xmlns:a16="http://schemas.microsoft.com/office/drawing/2014/main" id="{9A4690E6-895C-47A9-8332-D9B70E378EF7}"/>
              </a:ext>
            </a:extLst>
          </p:cNvPr>
          <p:cNvSpPr txBox="1"/>
          <p:nvPr/>
        </p:nvSpPr>
        <p:spPr>
          <a:xfrm>
            <a:off x="1487488" y="3059668"/>
            <a:ext cx="8015819" cy="369332"/>
          </a:xfrm>
          <a:prstGeom prst="rect">
            <a:avLst/>
          </a:prstGeom>
          <a:noFill/>
        </p:spPr>
        <p:txBody>
          <a:bodyPr wrap="square">
            <a:spAutoFit/>
          </a:bodyPr>
          <a:lstStyle/>
          <a:p>
            <a:r>
              <a:rPr lang="zh-CN" altLang="en-US" sz="1800" dirty="0">
                <a:solidFill>
                  <a:srgbClr val="0070C0"/>
                </a:solidFill>
                <a:latin typeface="微软雅黑" panose="020B0503020204020204" pitchFamily="34" charset="-122"/>
                <a:ea typeface="微软雅黑" panose="020B0503020204020204" pitchFamily="34" charset="-122"/>
              </a:rPr>
              <a:t>每次训练</a:t>
            </a:r>
            <a:r>
              <a:rPr lang="en-US" altLang="zh-CN" sz="1800" dirty="0">
                <a:solidFill>
                  <a:srgbClr val="0070C0"/>
                </a:solidFill>
                <a:latin typeface="微软雅黑" panose="020B0503020204020204" pitchFamily="34" charset="-122"/>
                <a:ea typeface="微软雅黑" panose="020B0503020204020204" pitchFamily="34" charset="-122"/>
              </a:rPr>
              <a:t>1</a:t>
            </a:r>
            <a:r>
              <a:rPr lang="zh-CN" altLang="en-US" sz="1800" dirty="0">
                <a:solidFill>
                  <a:srgbClr val="0070C0"/>
                </a:solidFill>
                <a:latin typeface="微软雅黑" panose="020B0503020204020204" pitchFamily="34" charset="-122"/>
                <a:ea typeface="微软雅黑" panose="020B0503020204020204" pitchFamily="34" charset="-122"/>
              </a:rPr>
              <a:t>个</a:t>
            </a:r>
            <a:r>
              <a:rPr lang="en-US" altLang="zh-CN" sz="1800" dirty="0">
                <a:solidFill>
                  <a:srgbClr val="0070C0"/>
                </a:solidFill>
                <a:latin typeface="微软雅黑" panose="020B0503020204020204" pitchFamily="34" charset="-122"/>
                <a:ea typeface="微软雅黑" panose="020B0503020204020204" pitchFamily="34" charset="-122"/>
              </a:rPr>
              <a:t>model</a:t>
            </a:r>
            <a:r>
              <a:rPr lang="zh-CN" altLang="en-US" sz="1800" dirty="0">
                <a:solidFill>
                  <a:srgbClr val="0070C0"/>
                </a:solidFill>
                <a:latin typeface="微软雅黑" panose="020B0503020204020204" pitchFamily="34" charset="-122"/>
                <a:ea typeface="微软雅黑" panose="020B0503020204020204" pitchFamily="34" charset="-122"/>
              </a:rPr>
              <a:t>要花很多时间，最多只能尝试几千或者几万的超参数组合</a:t>
            </a:r>
            <a:endParaRPr lang="en-US" altLang="zh-CN" sz="1800" dirty="0">
              <a:solidFill>
                <a:srgbClr val="0070C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60719D9-8A23-4929-ADFC-58803D3C97C6}"/>
              </a:ext>
            </a:extLst>
          </p:cNvPr>
          <p:cNvSpPr txBox="1"/>
          <p:nvPr/>
        </p:nvSpPr>
        <p:spPr>
          <a:xfrm>
            <a:off x="1487488" y="5733256"/>
            <a:ext cx="8015819" cy="369332"/>
          </a:xfrm>
          <a:prstGeom prst="rect">
            <a:avLst/>
          </a:prstGeom>
          <a:noFill/>
        </p:spPr>
        <p:txBody>
          <a:bodyPr wrap="square">
            <a:spAutoFit/>
          </a:bodyPr>
          <a:lstStyle/>
          <a:p>
            <a:r>
              <a:rPr lang="zh-CN" altLang="en-US" sz="1800" dirty="0">
                <a:solidFill>
                  <a:srgbClr val="0070C0"/>
                </a:solidFill>
                <a:latin typeface="微软雅黑" panose="020B0503020204020204" pitchFamily="34" charset="-122"/>
                <a:ea typeface="微软雅黑" panose="020B0503020204020204" pitchFamily="34" charset="-122"/>
              </a:rPr>
              <a:t>搜索空间大，尝试过的网络很少</a:t>
            </a:r>
            <a:endParaRPr lang="en-US" altLang="zh-CN" sz="18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58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12192000" cy="68580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725067" y="2559247"/>
            <a:ext cx="5018111" cy="696218"/>
          </a:xfrm>
          <a:prstGeom prst="rect">
            <a:avLst/>
          </a:prstGeom>
        </p:spPr>
        <p:txBody>
          <a:bodyPr vert="horz" wrap="square" lIns="0" tIns="0" rIns="0" bIns="0" rtlCol="0">
            <a:spAutoFit/>
          </a:bodyPr>
          <a:lstStyle/>
          <a:p>
            <a:pPr marL="0" marR="0">
              <a:lnSpc>
                <a:spcPts val="5182"/>
              </a:lnSpc>
              <a:spcBef>
                <a:spcPts val="0"/>
              </a:spcBef>
              <a:spcAft>
                <a:spcPts val="0"/>
              </a:spcAft>
            </a:pPr>
            <a:r>
              <a:rPr sz="4400" dirty="0">
                <a:solidFill>
                  <a:srgbClr val="C00000"/>
                </a:solidFill>
                <a:latin typeface="QWABQD+LucidaBright-Demi"/>
                <a:cs typeface="QWABQD+LucidaBright-Demi"/>
              </a:rPr>
              <a:t>NAS</a:t>
            </a:r>
            <a:r>
              <a:rPr sz="4400" spc="279" dirty="0">
                <a:solidFill>
                  <a:srgbClr val="C00000"/>
                </a:solidFill>
                <a:latin typeface="Times New Roman"/>
                <a:cs typeface="Times New Roman"/>
              </a:rPr>
              <a:t> </a:t>
            </a:r>
            <a:r>
              <a:rPr sz="4400" dirty="0">
                <a:solidFill>
                  <a:srgbClr val="000000"/>
                </a:solidFill>
                <a:latin typeface="QWABQD+LucidaBright-Demi"/>
                <a:cs typeface="QWABQD+LucidaBright-Demi"/>
              </a:rPr>
              <a:t>via</a:t>
            </a:r>
            <a:r>
              <a:rPr sz="4400" spc="280" dirty="0">
                <a:solidFill>
                  <a:srgbClr val="000000"/>
                </a:solidFill>
                <a:latin typeface="Times New Roman"/>
                <a:cs typeface="Times New Roman"/>
              </a:rPr>
              <a:t> </a:t>
            </a:r>
            <a:r>
              <a:rPr sz="4000" dirty="0">
                <a:solidFill>
                  <a:srgbClr val="C00000"/>
                </a:solidFill>
                <a:latin typeface="QWABQD+LucidaBright-Demi"/>
                <a:cs typeface="QWABQD+LucidaBright-Demi"/>
              </a:rPr>
              <a:t>RNN</a:t>
            </a:r>
            <a:r>
              <a:rPr sz="4000" spc="251" dirty="0">
                <a:solidFill>
                  <a:srgbClr val="C00000"/>
                </a:solidFill>
                <a:latin typeface="Times New Roman"/>
                <a:cs typeface="Times New Roman"/>
              </a:rPr>
              <a:t> </a:t>
            </a:r>
            <a:r>
              <a:rPr sz="4000" dirty="0">
                <a:solidFill>
                  <a:srgbClr val="C00000"/>
                </a:solidFill>
                <a:latin typeface="QWABQD+LucidaBright-Demi"/>
                <a:cs typeface="QWABQD+LucidaBright-Demi"/>
              </a:rPr>
              <a:t>+</a:t>
            </a:r>
            <a:r>
              <a:rPr sz="4000" spc="256" dirty="0">
                <a:solidFill>
                  <a:srgbClr val="C00000"/>
                </a:solidFill>
                <a:latin typeface="Times New Roman"/>
                <a:cs typeface="Times New Roman"/>
              </a:rPr>
              <a:t> </a:t>
            </a:r>
            <a:r>
              <a:rPr sz="4000" dirty="0">
                <a:solidFill>
                  <a:srgbClr val="C00000"/>
                </a:solidFill>
                <a:latin typeface="QWABQD+LucidaBright-Demi"/>
                <a:cs typeface="QWABQD+LucidaBright-Demi"/>
              </a:rPr>
              <a:t>RL</a:t>
            </a:r>
          </a:p>
        </p:txBody>
      </p:sp>
      <p:sp>
        <p:nvSpPr>
          <p:cNvPr id="6" name="object 4">
            <a:extLst>
              <a:ext uri="{FF2B5EF4-FFF2-40B4-BE49-F238E27FC236}">
                <a16:creationId xmlns:a16="http://schemas.microsoft.com/office/drawing/2014/main" id="{0C92CD28-8A88-904E-A32A-CC58B984F282}"/>
              </a:ext>
            </a:extLst>
          </p:cNvPr>
          <p:cNvSpPr txBox="1"/>
          <p:nvPr/>
        </p:nvSpPr>
        <p:spPr>
          <a:xfrm>
            <a:off x="2567608" y="4149080"/>
            <a:ext cx="6428793" cy="1283493"/>
          </a:xfrm>
          <a:prstGeom prst="rect">
            <a:avLst/>
          </a:prstGeom>
        </p:spPr>
        <p:txBody>
          <a:bodyPr vert="horz" wrap="square" lIns="0" tIns="0" rIns="0" bIns="0" rtlCol="0">
            <a:spAutoFit/>
          </a:bodyPr>
          <a:lstStyle/>
          <a:p>
            <a:pPr marL="0" marR="0">
              <a:lnSpc>
                <a:spcPts val="3906"/>
              </a:lnSpc>
              <a:spcBef>
                <a:spcPts val="0"/>
              </a:spcBef>
              <a:spcAft>
                <a:spcPts val="0"/>
              </a:spcAft>
            </a:pPr>
            <a:r>
              <a:rPr sz="3200" dirty="0">
                <a:solidFill>
                  <a:srgbClr val="000000"/>
                </a:solidFill>
                <a:latin typeface="MSPJOW+ArialMT"/>
                <a:cs typeface="MSPJOW+ArialMT"/>
              </a:rPr>
              <a:t>•</a:t>
            </a:r>
            <a:r>
              <a:rPr sz="3200" spc="-120" dirty="0">
                <a:solidFill>
                  <a:srgbClr val="000000"/>
                </a:solidFill>
                <a:latin typeface="Times New Roman"/>
                <a:cs typeface="Times New Roman"/>
              </a:rPr>
              <a:t> </a:t>
            </a:r>
            <a:r>
              <a:rPr sz="3200" spc="-17" dirty="0">
                <a:solidFill>
                  <a:srgbClr val="000000"/>
                </a:solidFill>
                <a:latin typeface="WLPGVE+Calibri"/>
                <a:cs typeface="WLPGVE+Calibri"/>
              </a:rPr>
              <a:t>Recurrent</a:t>
            </a:r>
            <a:r>
              <a:rPr sz="3200" spc="-52" dirty="0">
                <a:solidFill>
                  <a:srgbClr val="000000"/>
                </a:solidFill>
                <a:latin typeface="Times New Roman"/>
                <a:cs typeface="Times New Roman"/>
              </a:rPr>
              <a:t> </a:t>
            </a:r>
            <a:r>
              <a:rPr sz="3200" spc="-11" dirty="0">
                <a:solidFill>
                  <a:srgbClr val="000000"/>
                </a:solidFill>
                <a:latin typeface="WLPGVE+Calibri"/>
                <a:cs typeface="WLPGVE+Calibri"/>
              </a:rPr>
              <a:t>neural</a:t>
            </a:r>
            <a:r>
              <a:rPr sz="3200" spc="-58" dirty="0">
                <a:solidFill>
                  <a:srgbClr val="000000"/>
                </a:solidFill>
                <a:latin typeface="Times New Roman"/>
                <a:cs typeface="Times New Roman"/>
              </a:rPr>
              <a:t> </a:t>
            </a:r>
            <a:r>
              <a:rPr sz="3200" spc="-11" dirty="0">
                <a:solidFill>
                  <a:srgbClr val="000000"/>
                </a:solidFill>
                <a:latin typeface="WLPGVE+Calibri"/>
                <a:cs typeface="WLPGVE+Calibri"/>
              </a:rPr>
              <a:t>networks</a:t>
            </a:r>
            <a:r>
              <a:rPr sz="3200" spc="-65" dirty="0">
                <a:solidFill>
                  <a:srgbClr val="000000"/>
                </a:solidFill>
                <a:latin typeface="Times New Roman"/>
                <a:cs typeface="Times New Roman"/>
              </a:rPr>
              <a:t> </a:t>
            </a:r>
            <a:r>
              <a:rPr sz="3200" dirty="0">
                <a:solidFill>
                  <a:srgbClr val="000000"/>
                </a:solidFill>
                <a:latin typeface="WLPGVE+Calibri"/>
                <a:cs typeface="WLPGVE+Calibri"/>
              </a:rPr>
              <a:t>(RNNs).</a:t>
            </a:r>
          </a:p>
          <a:p>
            <a:pPr marL="0" marR="0">
              <a:lnSpc>
                <a:spcPts val="3906"/>
              </a:lnSpc>
              <a:spcBef>
                <a:spcPts val="1993"/>
              </a:spcBef>
              <a:spcAft>
                <a:spcPts val="0"/>
              </a:spcAft>
            </a:pPr>
            <a:r>
              <a:rPr sz="3200" dirty="0">
                <a:solidFill>
                  <a:srgbClr val="000000"/>
                </a:solidFill>
                <a:latin typeface="MSPJOW+ArialMT"/>
                <a:cs typeface="MSPJOW+ArialMT"/>
              </a:rPr>
              <a:t>•</a:t>
            </a:r>
            <a:r>
              <a:rPr sz="3200" spc="-120" dirty="0">
                <a:solidFill>
                  <a:srgbClr val="000000"/>
                </a:solidFill>
                <a:latin typeface="Times New Roman"/>
                <a:cs typeface="Times New Roman"/>
              </a:rPr>
              <a:t> </a:t>
            </a:r>
            <a:r>
              <a:rPr sz="3200" spc="-12" dirty="0">
                <a:solidFill>
                  <a:srgbClr val="000000"/>
                </a:solidFill>
                <a:latin typeface="WLPGVE+Calibri"/>
                <a:cs typeface="WLPGVE+Calibri"/>
              </a:rPr>
              <a:t>Policy-based</a:t>
            </a:r>
            <a:r>
              <a:rPr sz="3200" spc="-56" dirty="0">
                <a:solidFill>
                  <a:srgbClr val="000000"/>
                </a:solidFill>
                <a:latin typeface="Times New Roman"/>
                <a:cs typeface="Times New Roman"/>
              </a:rPr>
              <a:t> </a:t>
            </a:r>
            <a:r>
              <a:rPr sz="3200" spc="-17" dirty="0">
                <a:solidFill>
                  <a:srgbClr val="000000"/>
                </a:solidFill>
                <a:latin typeface="WLPGVE+Calibri"/>
                <a:cs typeface="WLPGVE+Calibri"/>
              </a:rPr>
              <a:t>reinforcement</a:t>
            </a:r>
            <a:r>
              <a:rPr sz="3200" spc="-56" dirty="0">
                <a:solidFill>
                  <a:srgbClr val="000000"/>
                </a:solidFill>
                <a:latin typeface="Times New Roman"/>
                <a:cs typeface="Times New Roman"/>
              </a:rPr>
              <a:t> </a:t>
            </a:r>
            <a:r>
              <a:rPr sz="3200" dirty="0">
                <a:solidFill>
                  <a:srgbClr val="000000"/>
                </a:solidFill>
                <a:latin typeface="WLPGVE+Calibri"/>
                <a:cs typeface="WLPGVE+Calibri"/>
              </a:rPr>
              <a:t>learning.</a:t>
            </a:r>
          </a:p>
        </p:txBody>
      </p:sp>
      <p:sp>
        <p:nvSpPr>
          <p:cNvPr id="5" name="文本框 4">
            <a:extLst>
              <a:ext uri="{FF2B5EF4-FFF2-40B4-BE49-F238E27FC236}">
                <a16:creationId xmlns:a16="http://schemas.microsoft.com/office/drawing/2014/main" id="{E0CBA43B-1236-42C6-8143-B1C434996E3F}"/>
              </a:ext>
            </a:extLst>
          </p:cNvPr>
          <p:cNvSpPr txBox="1"/>
          <p:nvPr/>
        </p:nvSpPr>
        <p:spPr>
          <a:xfrm>
            <a:off x="2783632" y="5591288"/>
            <a:ext cx="8015819" cy="369332"/>
          </a:xfrm>
          <a:prstGeom prst="rect">
            <a:avLst/>
          </a:prstGeom>
          <a:noFill/>
        </p:spPr>
        <p:txBody>
          <a:bodyPr wrap="square">
            <a:spAutoFit/>
          </a:bodyPr>
          <a:lstStyle/>
          <a:p>
            <a:r>
              <a:rPr lang="zh-CN" altLang="en-US" sz="1800" dirty="0">
                <a:solidFill>
                  <a:srgbClr val="0070C0"/>
                </a:solidFill>
                <a:latin typeface="微软雅黑" panose="020B0503020204020204" pitchFamily="34" charset="-122"/>
                <a:ea typeface="微软雅黑" panose="020B0503020204020204" pitchFamily="34" charset="-122"/>
              </a:rPr>
              <a:t>了解思想即可，目前没人使用，使用强化学习来训练</a:t>
            </a:r>
            <a:r>
              <a:rPr lang="en-US" altLang="zh-CN" sz="1800" dirty="0">
                <a:solidFill>
                  <a:srgbClr val="0070C0"/>
                </a:solidFill>
                <a:latin typeface="微软雅黑" panose="020B0503020204020204" pitchFamily="34" charset="-122"/>
                <a:ea typeface="微软雅黑" panose="020B0503020204020204" pitchFamily="34" charset="-122"/>
              </a:rPr>
              <a:t>RNN</a:t>
            </a:r>
          </a:p>
        </p:txBody>
      </p:sp>
    </p:spTree>
  </p:cSld>
  <p:clrMapOvr>
    <a:masterClrMapping/>
  </p:clrMapOvr>
</p:sld>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2889</TotalTime>
  <Words>2433</Words>
  <Application>Microsoft Office PowerPoint</Application>
  <PresentationFormat>宽屏</PresentationFormat>
  <Paragraphs>229</Paragraphs>
  <Slides>40</Slides>
  <Notes>5</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8" baseType="lpstr">
      <vt:lpstr>QWABQD+LucidaBright-Demi</vt:lpstr>
      <vt:lpstr>LURPBK+LucidaBright-Demi</vt:lpstr>
      <vt:lpstr>ATAOJB+LucidaConsole</vt:lpstr>
      <vt:lpstr>微软雅黑</vt:lpstr>
      <vt:lpstr>TEWJDM+CambriaMath</vt:lpstr>
      <vt:lpstr>TLBUVK+ArialMT</vt:lpstr>
      <vt:lpstr>IBAUER+Calibri-Bold</vt:lpstr>
      <vt:lpstr>微软雅黑</vt:lpstr>
      <vt:lpstr>NROMHW+LucidaBright-Demi</vt:lpstr>
      <vt:lpstr>JMASKN+Calibri-Bold</vt:lpstr>
      <vt:lpstr>等线</vt:lpstr>
      <vt:lpstr>COLQIT+Calibri</vt:lpstr>
      <vt:lpstr>Times New Roman</vt:lpstr>
      <vt:lpstr>Calibri</vt:lpstr>
      <vt:lpstr>MSPJOW+ArialMT</vt:lpstr>
      <vt:lpstr>WLPGVE+Calibri</vt:lpstr>
      <vt:lpstr>Theme Office</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doc2pdf</dc:creator>
  <cp:lastModifiedBy>Zou Amy</cp:lastModifiedBy>
  <cp:revision>85</cp:revision>
  <dcterms:modified xsi:type="dcterms:W3CDTF">2022-02-21T08:23:25Z</dcterms:modified>
</cp:coreProperties>
</file>